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19"/>
  </p:notesMasterIdLst>
  <p:sldIdLst>
    <p:sldId id="315" r:id="rId3"/>
    <p:sldId id="258" r:id="rId4"/>
    <p:sldId id="316" r:id="rId5"/>
    <p:sldId id="341" r:id="rId6"/>
    <p:sldId id="319" r:id="rId7"/>
    <p:sldId id="320" r:id="rId8"/>
    <p:sldId id="321" r:id="rId9"/>
    <p:sldId id="322" r:id="rId10"/>
    <p:sldId id="323" r:id="rId11"/>
    <p:sldId id="324" r:id="rId12"/>
    <p:sldId id="325" r:id="rId13"/>
    <p:sldId id="326" r:id="rId14"/>
    <p:sldId id="327" r:id="rId15"/>
    <p:sldId id="328" r:id="rId16"/>
    <p:sldId id="329" r:id="rId17"/>
    <p:sldId id="33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28" y="-8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ctr" rtl="1"/>
          <a:r>
            <a:rPr lang="ar-SA" sz="6600" b="1" dirty="0" smtClean="0">
              <a:solidFill>
                <a:srgbClr val="FFFF00"/>
              </a:solidFill>
            </a:rPr>
            <a:t>الفصل الرابع</a:t>
          </a:r>
          <a:r>
            <a:rPr lang="ar-EG" sz="6600" b="1" dirty="0" smtClean="0">
              <a:solidFill>
                <a:srgbClr val="FFFF00"/>
              </a:solidFill>
            </a:rPr>
            <a:t>:</a:t>
          </a:r>
          <a:endParaRPr lang="en-US" sz="6600" b="1" dirty="0" smtClean="0">
            <a:solidFill>
              <a:srgbClr val="FFFF00"/>
            </a:solidFill>
          </a:endParaRPr>
        </a:p>
        <a:p>
          <a:pPr algn="ctr" rtl="1"/>
          <a:r>
            <a:rPr lang="ar-SA" sz="6600" b="1" dirty="0" smtClean="0">
              <a:solidFill>
                <a:srgbClr val="FFFF00"/>
              </a:solidFill>
            </a:rPr>
            <a:t>العمليات الرأسمالية</a:t>
          </a:r>
          <a:endParaRPr lang="en-US" sz="6600" b="1" dirty="0" smtClean="0">
            <a:solidFill>
              <a:srgbClr val="FFFF00"/>
            </a:solidFill>
          </a:endParaRPr>
        </a:p>
        <a:p>
          <a:pPr algn="ctr" rtl="1"/>
          <a:endParaRPr lang="en-US" sz="6600" b="1" dirty="0">
            <a:solidFill>
              <a:srgbClr val="FFFF00"/>
            </a:solidFill>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304E0B6D-85F4-469E-AC2E-E4CD2807CEBF}"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C649BBDE-253B-164C-ABB2-85B757F2D8F5}" type="presOf" srcId="{FD5A9121-9E87-42B2-9B05-455EC8C05672}" destId="{11B7F29B-617A-413C-84AC-498507A9DC21}" srcOrd="0" destOrd="0" presId="urn:microsoft.com/office/officeart/2005/8/layout/vProcess5"/>
    <dgm:cxn modelId="{E2BF9A92-14EF-3448-BA58-7C42E83C03FA}" type="presParOf" srcId="{11B7F29B-617A-413C-84AC-498507A9DC21}" destId="{D8DD1BB4-6967-4D1B-B342-02CD0F66AAFC}" srcOrd="0" destOrd="0" presId="urn:microsoft.com/office/officeart/2005/8/layout/vProcess5"/>
    <dgm:cxn modelId="{56726896-E552-4A5F-B70A-7D6E272FF82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800" dirty="0" smtClean="0">
            <a:solidFill>
              <a:srgbClr val="FFFF00"/>
            </a:solidFill>
          </a:endParaRPr>
        </a:p>
        <a:p>
          <a:pPr algn="just" rtl="1"/>
          <a:r>
            <a:rPr lang="ar-SA" sz="2800" b="1" dirty="0" smtClean="0">
              <a:solidFill>
                <a:srgbClr val="FFFF00"/>
              </a:solidFill>
            </a:rPr>
            <a:t>مثال (2)</a:t>
          </a:r>
          <a:endParaRPr lang="en-US" sz="2800" dirty="0" smtClean="0">
            <a:solidFill>
              <a:srgbClr val="FFFF00"/>
            </a:solidFill>
          </a:endParaRPr>
        </a:p>
        <a:p>
          <a:pPr algn="just" rtl="1"/>
          <a:r>
            <a:rPr lang="ar-SA" sz="2800" b="1" dirty="0" smtClean="0"/>
            <a:t>في </a:t>
          </a:r>
          <a:r>
            <a:rPr lang="ar-EG" sz="2800" b="1" dirty="0" smtClean="0"/>
            <a:t>2/25 </a:t>
          </a:r>
          <a:r>
            <a:rPr lang="ar-SA" sz="2800" b="1" dirty="0" smtClean="0"/>
            <a:t>اشترت المنشأة سيارة بمبلغ 80</a:t>
          </a:r>
          <a:r>
            <a:rPr lang="ar-EG" sz="2800" b="1" dirty="0" smtClean="0"/>
            <a:t>,</a:t>
          </a:r>
          <a:r>
            <a:rPr lang="ar-SA" sz="2800" b="1" dirty="0" smtClean="0"/>
            <a:t>000 جنيه بالأجل، وتحملت الشركة نفقات أخرى تتمثل في ضريبة مبيعات 12</a:t>
          </a:r>
          <a:r>
            <a:rPr lang="ar-EG" sz="2800" b="1" dirty="0" smtClean="0"/>
            <a:t>,</a:t>
          </a:r>
          <a:r>
            <a:rPr lang="ar-SA" sz="2800" b="1" dirty="0" smtClean="0"/>
            <a:t>000 جنيه ومصاريف نقل وشحن بلغت 500 جنيه، سددت نقداً.</a:t>
          </a:r>
          <a:endParaRPr lang="en-US" sz="2800" b="1" dirty="0" smtClean="0"/>
        </a:p>
        <a:p>
          <a:pPr algn="just" rtl="1"/>
          <a:r>
            <a:rPr lang="ar-SA" sz="2800" b="1" dirty="0" smtClean="0"/>
            <a:t>في </a:t>
          </a:r>
          <a:r>
            <a:rPr lang="ar-EG" sz="2800" b="1" dirty="0" smtClean="0"/>
            <a:t>2/26 </a:t>
          </a:r>
          <a:r>
            <a:rPr lang="ar-SA" sz="2800" b="1" dirty="0" smtClean="0"/>
            <a:t>قامت المنشأة بسداد مبلغ 1</a:t>
          </a:r>
          <a:r>
            <a:rPr lang="ar-EG" sz="2800" b="1" dirty="0" smtClean="0"/>
            <a:t>,</a:t>
          </a:r>
          <a:r>
            <a:rPr lang="ar-SA" sz="2800" b="1" dirty="0" smtClean="0"/>
            <a:t>500 جنيه نقداً مصاريف ترخيص السيارة لمدة سنة. </a:t>
          </a:r>
          <a:endParaRPr lang="en-US" sz="2800" b="1" dirty="0" smtClean="0"/>
        </a:p>
        <a:p>
          <a:pPr algn="just" rtl="1"/>
          <a:r>
            <a:rPr lang="ar-SA" sz="2800" b="1" dirty="0" smtClean="0"/>
            <a:t>في هذه الحالة تكون تكلفة السيارة 92</a:t>
          </a:r>
          <a:r>
            <a:rPr lang="ar-EG" sz="2800" b="1" dirty="0" smtClean="0"/>
            <a:t>,</a:t>
          </a:r>
          <a:r>
            <a:rPr lang="ar-SA" sz="2800" b="1" dirty="0" smtClean="0"/>
            <a:t>500 جنيه متضمنة ثمن الشراء ومصاريف الشحن وضريبة المبيعات، أما مصاريف ترخيص السيارة لا تضاف لتكلفة السيارة فهي مصروف دوري يحمل على القترة المحاسبية. ومن ثم يسجل قيد اقتناء السيارة على النحو التالي: </a:t>
          </a:r>
          <a:endParaRPr lang="en-US" sz="2800" b="1" dirty="0" smtClean="0"/>
        </a:p>
        <a:p>
          <a:pPr algn="just" rtl="1"/>
          <a:endParaRPr lang="en-US" sz="28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F88532AA-6CC7-4EB1-9C64-23D664EF12C4}" type="presOf" srcId="{0BC07087-5E6C-4391-A1D3-98CAC75CFB7B}" destId="{013C56D5-0CA5-47EB-B786-0AB370387915}" srcOrd="0" destOrd="0" presId="urn:microsoft.com/office/officeart/2005/8/layout/vProcess5"/>
    <dgm:cxn modelId="{87BD3BC9-8B18-4894-82BD-16CEC8ED839D}" type="presOf" srcId="{FD5A9121-9E87-42B2-9B05-455EC8C05672}" destId="{11B7F29B-617A-413C-84AC-498507A9DC21}" srcOrd="0" destOrd="0" presId="urn:microsoft.com/office/officeart/2005/8/layout/vProcess5"/>
    <dgm:cxn modelId="{60634C39-D428-44EB-83C1-7EFA7FF73C7E}" type="presParOf" srcId="{11B7F29B-617A-413C-84AC-498507A9DC21}" destId="{D8DD1BB4-6967-4D1B-B342-02CD0F66AAFC}" srcOrd="0" destOrd="0" presId="urn:microsoft.com/office/officeart/2005/8/layout/vProcess5"/>
    <dgm:cxn modelId="{6324F2D2-3EF8-4C7D-A456-A2339DAC4CD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smtClean="0"/>
        </a:p>
        <a:p>
          <a:pPr algn="just" rtl="1"/>
          <a:endParaRPr lang="ar-EG" sz="3200" dirty="0" smtClean="0"/>
        </a:p>
        <a:p>
          <a:pPr algn="just" rtl="1"/>
          <a:endParaRPr lang="en-US" sz="3200" dirty="0" smtClean="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49B4248B-1CCC-4D80-A6A0-59240C56E3A7}" type="presOf" srcId="{0BC07087-5E6C-4391-A1D3-98CAC75CFB7B}" destId="{013C56D5-0CA5-47EB-B786-0AB370387915}" srcOrd="0" destOrd="0" presId="urn:microsoft.com/office/officeart/2005/8/layout/vProcess5"/>
    <dgm:cxn modelId="{25DCAA38-DF51-4DE1-92FA-B456AFDBC509}" type="presOf" srcId="{FD5A9121-9E87-42B2-9B05-455EC8C05672}" destId="{11B7F29B-617A-413C-84AC-498507A9DC21}" srcOrd="0" destOrd="0" presId="urn:microsoft.com/office/officeart/2005/8/layout/vProcess5"/>
    <dgm:cxn modelId="{0ABA84ED-9832-4A60-9574-9328ED81082A}" type="presParOf" srcId="{11B7F29B-617A-413C-84AC-498507A9DC21}" destId="{D8DD1BB4-6967-4D1B-B342-02CD0F66AAFC}" srcOrd="0" destOrd="0" presId="urn:microsoft.com/office/officeart/2005/8/layout/vProcess5"/>
    <dgm:cxn modelId="{0F78A8EA-CA5B-4839-86EF-B1D4278401D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r>
            <a:rPr lang="ar-SA" sz="2800" b="1" dirty="0" smtClean="0">
              <a:solidFill>
                <a:srgbClr val="FFFF00"/>
              </a:solidFill>
            </a:rPr>
            <a:t>ب -  تشييد أو تصنيع الأصل الثابت:</a:t>
          </a:r>
          <a:endParaRPr lang="en-US" sz="2800" dirty="0" smtClean="0">
            <a:solidFill>
              <a:srgbClr val="FFFF00"/>
            </a:solidFill>
          </a:endParaRPr>
        </a:p>
        <a:p>
          <a:pPr algn="just" rtl="1"/>
          <a:r>
            <a:rPr lang="ar-SA" sz="2800" b="1" dirty="0" smtClean="0"/>
            <a:t>يجب قياس وإثبات الأصل الذي تنتجه المنشأة بقصد استخدامه على أساس تكلفة المواد الخام مضافاً إليها جميع عناصر التكاليف التي تم انفاقها من أجل إنتاج الأصل وإعداده للاستخدام بالمنشأة.</a:t>
          </a:r>
          <a:endParaRPr lang="en-US" sz="2800" b="1" dirty="0" smtClean="0"/>
        </a:p>
        <a:p>
          <a:pPr algn="just" rtl="1"/>
          <a:r>
            <a:rPr lang="ar-SA" sz="2800" b="1" dirty="0" smtClean="0"/>
            <a:t>وتتحدد تكلفة الأصل الثابت داخل المنشأة على أساس تكلفة تصنيعه والتى تتضمن مايلى :</a:t>
          </a:r>
          <a:endParaRPr lang="ar-EG" sz="2800" b="1" dirty="0" smtClean="0"/>
        </a:p>
        <a:p>
          <a:pPr algn="just" rtl="1"/>
          <a:endParaRPr lang="ar-EG" sz="2800" b="1" dirty="0" smtClean="0"/>
        </a:p>
        <a:p>
          <a:pPr algn="just" rtl="1"/>
          <a:endParaRPr lang="ar-EG" sz="2800" b="1" dirty="0" smtClean="0"/>
        </a:p>
        <a:p>
          <a:pPr algn="just" rtl="1"/>
          <a:endParaRPr lang="en-US" sz="2800" b="1"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4E4036E8-2815-4F11-BD83-54CCD7CB7510}" type="presOf" srcId="{0BC07087-5E6C-4391-A1D3-98CAC75CFB7B}" destId="{013C56D5-0CA5-47EB-B786-0AB370387915}" srcOrd="0" destOrd="0" presId="urn:microsoft.com/office/officeart/2005/8/layout/vProcess5"/>
    <dgm:cxn modelId="{FC2D0A79-2937-447E-8BE7-621D42AB84F3}" type="presOf" srcId="{FD5A9121-9E87-42B2-9B05-455EC8C05672}" destId="{11B7F29B-617A-413C-84AC-498507A9DC21}" srcOrd="0" destOrd="0" presId="urn:microsoft.com/office/officeart/2005/8/layout/vProcess5"/>
    <dgm:cxn modelId="{23DEB954-C7AA-427E-B981-B1C0E62445A9}" type="presParOf" srcId="{11B7F29B-617A-413C-84AC-498507A9DC21}" destId="{D8DD1BB4-6967-4D1B-B342-02CD0F66AAFC}" srcOrd="0" destOrd="0" presId="urn:microsoft.com/office/officeart/2005/8/layout/vProcess5"/>
    <dgm:cxn modelId="{3E797AAA-68C2-4931-91B6-9395B4155A7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smtClean="0"/>
        </a:p>
        <a:p>
          <a:pPr algn="r" rtl="1"/>
          <a:r>
            <a:rPr lang="ar-SA" sz="2800" dirty="0" smtClean="0"/>
            <a:t>مع ملاحظة أن هذه التكلفة لا تتضمن أى فاقد غير طبيعى فى المواد أو الأجور أو تكاليف الانتاج الاخرى.</a:t>
          </a:r>
          <a:endParaRPr lang="en-US" sz="28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AD62CD7A-83F9-44F1-9B70-BAF7FEED607F}" type="presOf" srcId="{FD5A9121-9E87-42B2-9B05-455EC8C05672}" destId="{11B7F29B-617A-413C-84AC-498507A9DC21}" srcOrd="0" destOrd="0" presId="urn:microsoft.com/office/officeart/2005/8/layout/vProcess5"/>
    <dgm:cxn modelId="{C2C226F9-BBA7-42B8-8CBD-424242145C2C}" type="presOf" srcId="{0BC07087-5E6C-4391-A1D3-98CAC75CFB7B}" destId="{013C56D5-0CA5-47EB-B786-0AB370387915}" srcOrd="0" destOrd="0" presId="urn:microsoft.com/office/officeart/2005/8/layout/vProcess5"/>
    <dgm:cxn modelId="{13EB0B50-CA12-4E44-8686-0936B5DA98D2}" type="presParOf" srcId="{11B7F29B-617A-413C-84AC-498507A9DC21}" destId="{D8DD1BB4-6967-4D1B-B342-02CD0F66AAFC}" srcOrd="0" destOrd="0" presId="urn:microsoft.com/office/officeart/2005/8/layout/vProcess5"/>
    <dgm:cxn modelId="{EDF044A7-8257-492E-B98C-48D51E5638F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1600" b="1" dirty="0" smtClean="0">
            <a:solidFill>
              <a:srgbClr val="FFFF00"/>
            </a:solidFill>
          </a:endParaRPr>
        </a:p>
        <a:p>
          <a:pPr algn="r" rtl="1"/>
          <a:endParaRPr lang="ar-EG" sz="1600" b="1" dirty="0" smtClean="0">
            <a:solidFill>
              <a:srgbClr val="FFFF00"/>
            </a:solidFill>
          </a:endParaRPr>
        </a:p>
        <a:p>
          <a:pPr algn="r" rtl="1"/>
          <a:endParaRPr lang="ar-EG" sz="1600" b="1" dirty="0" smtClean="0">
            <a:solidFill>
              <a:srgbClr val="FFFF00"/>
            </a:solidFill>
          </a:endParaRPr>
        </a:p>
        <a:p>
          <a:pPr algn="r" rtl="1"/>
          <a:endParaRPr lang="ar-EG" sz="1600" b="1" dirty="0" smtClean="0">
            <a:solidFill>
              <a:srgbClr val="FFFF00"/>
            </a:solidFill>
          </a:endParaRPr>
        </a:p>
        <a:p>
          <a:pPr algn="r" rtl="1"/>
          <a:endParaRPr lang="ar-EG" sz="1600" b="1" dirty="0" smtClean="0">
            <a:solidFill>
              <a:srgbClr val="FFFF00"/>
            </a:solidFill>
          </a:endParaRPr>
        </a:p>
        <a:p>
          <a:pPr algn="r" rtl="1"/>
          <a:r>
            <a:rPr lang="ar-SA" sz="2800" b="1" dirty="0" smtClean="0">
              <a:solidFill>
                <a:srgbClr val="FFFF00"/>
              </a:solidFill>
            </a:rPr>
            <a:t>مثال (3):</a:t>
          </a:r>
          <a:endParaRPr lang="en-US" sz="2800" dirty="0" smtClean="0">
            <a:solidFill>
              <a:srgbClr val="FFFF00"/>
            </a:solidFill>
          </a:endParaRPr>
        </a:p>
        <a:p>
          <a:pPr algn="just" rtl="1"/>
          <a:r>
            <a:rPr lang="ar-SA" sz="2400" dirty="0" smtClean="0"/>
            <a:t>في بداية عام 2014م قامت المنشأة بتصنيع معدات بغرض استخدامها في مزاولة النشاط، وتمثلت عناصر التكاليف التي تحملتها المنشأة لتصنيع هذه المعدات فيما يلي: </a:t>
          </a:r>
          <a:endParaRPr lang="ar-EG" sz="2400" dirty="0" smtClean="0"/>
        </a:p>
        <a:p>
          <a:pPr algn="just" rtl="1"/>
          <a:endParaRPr lang="ar-EG" sz="1400" dirty="0" smtClean="0"/>
        </a:p>
        <a:p>
          <a:pPr algn="just" rtl="1"/>
          <a:endParaRPr lang="ar-EG" sz="1400" dirty="0" smtClean="0"/>
        </a:p>
        <a:p>
          <a:pPr algn="just" rtl="1"/>
          <a:endParaRPr lang="ar-EG" sz="1400" dirty="0" smtClean="0"/>
        </a:p>
        <a:p>
          <a:pPr algn="just" rtl="1"/>
          <a:endParaRPr lang="ar-EG" sz="1400" dirty="0" smtClean="0"/>
        </a:p>
        <a:p>
          <a:pPr algn="just" rtl="1"/>
          <a:endParaRPr lang="ar-EG" sz="1400" dirty="0" smtClean="0"/>
        </a:p>
        <a:p>
          <a:pPr algn="just" rtl="1"/>
          <a:endParaRPr lang="ar-EG" sz="1400" dirty="0" smtClean="0"/>
        </a:p>
        <a:p>
          <a:pPr algn="just" rtl="1"/>
          <a:endParaRPr lang="ar-EG" sz="1400" dirty="0" smtClean="0"/>
        </a:p>
        <a:p>
          <a:pPr algn="just" rtl="1"/>
          <a:r>
            <a:rPr lang="ar-SA" sz="2400" dirty="0" smtClean="0"/>
            <a:t>في هذه الحالة يتم إثبات المعدات بمبلغ 50000 جنيه بالقيد التالي: </a:t>
          </a:r>
          <a:endParaRPr lang="ar-EG" sz="2400" dirty="0" smtClean="0"/>
        </a:p>
        <a:p>
          <a:pPr algn="just" rtl="1"/>
          <a:endParaRPr lang="ar-EG" sz="1400" dirty="0" smtClean="0"/>
        </a:p>
        <a:p>
          <a:pPr algn="just" rtl="1"/>
          <a:endParaRPr lang="ar-EG" sz="1400" dirty="0" smtClean="0"/>
        </a:p>
        <a:p>
          <a:pPr algn="r" rtl="1"/>
          <a:endParaRPr lang="ar-EG" sz="1600" dirty="0" smtClean="0"/>
        </a:p>
        <a:p>
          <a:pPr algn="r" rtl="1"/>
          <a:endParaRPr lang="ar-EG" sz="1600" dirty="0" smtClean="0"/>
        </a:p>
        <a:p>
          <a:pPr algn="r" rtl="1"/>
          <a:endParaRPr lang="ar-EG" sz="1600" dirty="0" smtClean="0"/>
        </a:p>
        <a:p>
          <a:pPr algn="r" rtl="1"/>
          <a:endParaRPr lang="en-US" sz="16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05" custLinFactNeighborY="-2549">
        <dgm:presLayoutVars>
          <dgm:bulletEnabled val="1"/>
        </dgm:presLayoutVars>
      </dgm:prSet>
      <dgm:spPr/>
      <dgm:t>
        <a:bodyPr/>
        <a:lstStyle/>
        <a:p>
          <a:pPr rtl="1"/>
          <a:endParaRPr lang="ar-EG"/>
        </a:p>
      </dgm:t>
    </dgm:pt>
  </dgm:ptLst>
  <dgm:cxnLst>
    <dgm:cxn modelId="{5DE3CA2D-073A-4237-AAFB-D50250200358}" type="presOf" srcId="{0BC07087-5E6C-4391-A1D3-98CAC75CFB7B}" destId="{013C56D5-0CA5-47EB-B786-0AB370387915}" srcOrd="0" destOrd="0" presId="urn:microsoft.com/office/officeart/2005/8/layout/vProcess5"/>
    <dgm:cxn modelId="{0B7C1793-8B99-4AD7-BACC-480B643E4977}"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D2B90D77-18AB-4B77-9080-47C2620EE1B0}" type="presParOf" srcId="{11B7F29B-617A-413C-84AC-498507A9DC21}" destId="{D8DD1BB4-6967-4D1B-B342-02CD0F66AAFC}" srcOrd="0" destOrd="0" presId="urn:microsoft.com/office/officeart/2005/8/layout/vProcess5"/>
    <dgm:cxn modelId="{9240F0D5-962A-4786-880D-48CB15BF4C6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1600" dirty="0" smtClean="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6E168CDB-F21B-4F8C-8B37-4464540C1E1B}" type="presOf" srcId="{0BC07087-5E6C-4391-A1D3-98CAC75CFB7B}" destId="{013C56D5-0CA5-47EB-B786-0AB370387915}" srcOrd="0" destOrd="0" presId="urn:microsoft.com/office/officeart/2005/8/layout/vProcess5"/>
    <dgm:cxn modelId="{202A8655-015E-45F8-B973-3BEC40CE43AA}" type="presOf" srcId="{FD5A9121-9E87-42B2-9B05-455EC8C05672}" destId="{11B7F29B-617A-413C-84AC-498507A9DC21}" srcOrd="0" destOrd="0" presId="urn:microsoft.com/office/officeart/2005/8/layout/vProcess5"/>
    <dgm:cxn modelId="{7271D754-8486-4B42-9169-AF44365A4605}" type="presParOf" srcId="{11B7F29B-617A-413C-84AC-498507A9DC21}" destId="{D8DD1BB4-6967-4D1B-B342-02CD0F66AAFC}" srcOrd="0" destOrd="0" presId="urn:microsoft.com/office/officeart/2005/8/layout/vProcess5"/>
    <dgm:cxn modelId="{A12C6B86-DE35-4507-AB69-7BC6E8C32A1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b="1" dirty="0" smtClean="0"/>
        </a:p>
        <a:p>
          <a:pPr algn="just" rtl="1"/>
          <a:endParaRPr lang="ar-EG" sz="2400" b="1" dirty="0" smtClean="0"/>
        </a:p>
        <a:p>
          <a:pPr algn="just" rtl="1"/>
          <a:endParaRPr lang="ar-EG" sz="2800" b="1" dirty="0" smtClean="0">
            <a:solidFill>
              <a:srgbClr val="FFFF00"/>
            </a:solidFill>
          </a:endParaRPr>
        </a:p>
        <a:p>
          <a:pPr algn="just" rtl="1"/>
          <a:endParaRPr lang="ar-EG" sz="2800" b="1" dirty="0" smtClean="0">
            <a:solidFill>
              <a:srgbClr val="FFFF00"/>
            </a:solidFill>
          </a:endParaRPr>
        </a:p>
        <a:p>
          <a:pPr algn="just" rtl="1"/>
          <a:r>
            <a:rPr lang="ar-SA" sz="2800" b="1" dirty="0" smtClean="0">
              <a:solidFill>
                <a:srgbClr val="FFFF00"/>
              </a:solidFill>
            </a:rPr>
            <a:t>بعد دراسة هذا الفصل ينبغي أن يكون الطالب ملماً بالموضوعات التالية: </a:t>
          </a:r>
          <a:endParaRPr lang="en-US" sz="2800" dirty="0" smtClean="0">
            <a:solidFill>
              <a:srgbClr val="FFFF00"/>
            </a:solidFill>
          </a:endParaRPr>
        </a:p>
        <a:p>
          <a:pPr algn="just" rtl="1"/>
          <a:r>
            <a:rPr lang="ar-SA" sz="2800" b="1" dirty="0" smtClean="0">
              <a:solidFill>
                <a:srgbClr val="FFFF00"/>
              </a:solidFill>
            </a:rPr>
            <a:t>المحاسبة عن عمليات اقتناء الأصول الثابتة</a:t>
          </a:r>
          <a:endParaRPr lang="en-US" sz="2800" dirty="0" smtClean="0">
            <a:solidFill>
              <a:srgbClr val="FFFF00"/>
            </a:solidFill>
          </a:endParaRPr>
        </a:p>
        <a:p>
          <a:pPr algn="just" rtl="1"/>
          <a:r>
            <a:rPr lang="ar-SA" sz="2800" b="1" dirty="0" smtClean="0"/>
            <a:t>معالجة النفقات التالية لحيازة الأصول الثابتة</a:t>
          </a:r>
          <a:endParaRPr lang="en-US" sz="2800" dirty="0" smtClean="0"/>
        </a:p>
        <a:p>
          <a:pPr algn="just" rtl="1"/>
          <a:r>
            <a:rPr lang="ar-SA" sz="2800" b="1" dirty="0" smtClean="0"/>
            <a:t>المحاسبة عن عمليات بيع الأصول الثابتة</a:t>
          </a:r>
          <a:endParaRPr lang="ar-EG" sz="2800" b="1" dirty="0" smtClean="0"/>
        </a:p>
        <a:p>
          <a:pPr algn="just" rtl="1"/>
          <a:endParaRPr lang="ar-EG" sz="2800" dirty="0" smtClean="0"/>
        </a:p>
        <a:p>
          <a:pPr algn="just" rtl="1"/>
          <a:endParaRPr lang="ar-EG" sz="2800" b="1" dirty="0" smtClean="0"/>
        </a:p>
        <a:p>
          <a:pPr algn="just" rtl="1"/>
          <a:endParaRPr lang="ar-EG" sz="2800" b="1" dirty="0" smtClean="0"/>
        </a:p>
        <a:p>
          <a:pPr algn="just" rtl="1"/>
          <a:endParaRPr lang="ar-EG" sz="2800" b="1" dirty="0" smtClean="0"/>
        </a:p>
        <a:p>
          <a:pPr algn="just" rtl="1"/>
          <a:endParaRPr lang="ar-EG" sz="2400" b="1" dirty="0" smtClean="0"/>
        </a:p>
        <a:p>
          <a:pPr algn="just" rtl="1"/>
          <a:endParaRPr lang="ar-EG" sz="2400" b="1" dirty="0" smtClean="0"/>
        </a:p>
        <a:p>
          <a:pPr algn="just" rtl="1"/>
          <a:endParaRPr lang="en-US" sz="2400" b="1" dirty="0" smtClean="0"/>
        </a:p>
        <a:p>
          <a:pPr algn="just" rtl="1"/>
          <a:endParaRPr lang="en-US" sz="2400" b="1"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704" custLinFactNeighborY="6275">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9A110CC4-1AFD-4C28-9E73-1BF008D5F838}" type="presOf" srcId="{0BC07087-5E6C-4391-A1D3-98CAC75CFB7B}" destId="{013C56D5-0CA5-47EB-B786-0AB370387915}" srcOrd="0" destOrd="0" presId="urn:microsoft.com/office/officeart/2005/8/layout/vProcess5"/>
    <dgm:cxn modelId="{5B415A36-1FB1-4C4F-A329-366B8B002E6C}" type="presOf" srcId="{FD5A9121-9E87-42B2-9B05-455EC8C05672}" destId="{11B7F29B-617A-413C-84AC-498507A9DC21}" srcOrd="0" destOrd="0" presId="urn:microsoft.com/office/officeart/2005/8/layout/vProcess5"/>
    <dgm:cxn modelId="{2287DCC1-2F60-4492-B447-C57C444F354A}" type="presParOf" srcId="{11B7F29B-617A-413C-84AC-498507A9DC21}" destId="{D8DD1BB4-6967-4D1B-B342-02CD0F66AAFC}" srcOrd="0" destOrd="0" presId="urn:microsoft.com/office/officeart/2005/8/layout/vProcess5"/>
    <dgm:cxn modelId="{CA62D5BE-83B0-4040-9FB3-10352D87C7E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b="1" dirty="0" smtClean="0"/>
        </a:p>
        <a:p>
          <a:pPr algn="just" rtl="1"/>
          <a:endParaRPr lang="ar-EG" sz="2400" b="1" dirty="0" smtClean="0"/>
        </a:p>
        <a:p>
          <a:pPr algn="just" rtl="1"/>
          <a:endParaRPr lang="ar-EG" sz="2800" b="1" dirty="0" smtClean="0">
            <a:solidFill>
              <a:srgbClr val="FFFF00"/>
            </a:solidFill>
          </a:endParaRPr>
        </a:p>
        <a:p>
          <a:pPr algn="just" rtl="1"/>
          <a:endParaRPr lang="ar-EG" sz="2800" b="1" dirty="0" smtClean="0">
            <a:solidFill>
              <a:srgbClr val="FFFF00"/>
            </a:solidFill>
          </a:endParaRPr>
        </a:p>
        <a:p>
          <a:pPr algn="just" rtl="1"/>
          <a:r>
            <a:rPr lang="ar-SA" sz="2800" dirty="0" smtClean="0"/>
            <a:t>تحتاج منشآت الأعمال أياً كان نوع نشاطها إلى اقتناء وحيازة مجموعة من الأصول الثابتة التي تعتمد عليها المنشأة في مزاولة نشاطها. وتتميز الأصول الثابتة بالخصائص التالية: </a:t>
          </a:r>
          <a:endParaRPr lang="ar-EG" sz="2800" dirty="0" smtClean="0"/>
        </a:p>
        <a:p>
          <a:pPr algn="just" rtl="1"/>
          <a:r>
            <a:rPr lang="ar-SA" sz="2800" dirty="0" smtClean="0"/>
            <a:t>- يتم الحصول على الأصول الثابتة بغرض الاستخدام في عمليات المنشأة وليس بغرض إعادة بيعها.</a:t>
          </a:r>
          <a:endParaRPr lang="en-US" sz="2800" dirty="0" smtClean="0"/>
        </a:p>
        <a:p>
          <a:pPr algn="just" rtl="1"/>
          <a:r>
            <a:rPr lang="ar-SA" sz="2800" dirty="0" smtClean="0"/>
            <a:t>- الأصول الثابتة لها طبيعة معمرة ولها القدرة على تزويد المنشأة بالخدمات أو المنافع على مدى عدة فترات محاسبية في المستقبل. </a:t>
          </a:r>
          <a:endParaRPr lang="en-US" sz="2800" dirty="0" smtClean="0"/>
        </a:p>
        <a:p>
          <a:pPr algn="just" rtl="1"/>
          <a:r>
            <a:rPr lang="ar-SA" sz="2800" dirty="0" smtClean="0"/>
            <a:t>- لها وجود مادي ملموس مما يميزها عن الأصول الأخرى غير الملموسة مثل براءات الاختراع والعلامات التجارية وغيرها، ومن ثم تتضمن الأصول الثابتة الأراضي والمباني والآلات والمعدات والأثاث والسيارات، ... الخ. </a:t>
          </a:r>
          <a:endParaRPr lang="ar-EG" sz="2800" dirty="0" smtClean="0"/>
        </a:p>
        <a:p>
          <a:pPr algn="just" rtl="1"/>
          <a:endParaRPr lang="ar-EG" sz="1000" b="1" dirty="0" smtClean="0"/>
        </a:p>
        <a:p>
          <a:pPr algn="just" rtl="1"/>
          <a:endParaRPr lang="ar-EG" sz="2400" b="1" dirty="0" smtClean="0"/>
        </a:p>
        <a:p>
          <a:pPr algn="just" rtl="1"/>
          <a:endParaRPr lang="ar-EG" sz="2400" b="1" dirty="0" smtClean="0"/>
        </a:p>
        <a:p>
          <a:pPr algn="just" rtl="1"/>
          <a:endParaRPr lang="en-US" sz="2400" b="1" dirty="0" smtClean="0"/>
        </a:p>
        <a:p>
          <a:pPr algn="just" rtl="1"/>
          <a:endParaRPr lang="en-US" sz="2400" b="1"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704" custLinFactNeighborY="6275">
        <dgm:presLayoutVars>
          <dgm:bulletEnabled val="1"/>
        </dgm:presLayoutVars>
      </dgm:prSet>
      <dgm:spPr/>
      <dgm:t>
        <a:bodyPr/>
        <a:lstStyle/>
        <a:p>
          <a:pPr rtl="1"/>
          <a:endParaRPr lang="ar-EG"/>
        </a:p>
      </dgm:t>
    </dgm:pt>
  </dgm:ptLst>
  <dgm:cxnLst>
    <dgm:cxn modelId="{BCB10DA9-B764-4440-ABA5-7BABA0FAA1EE}"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0C45A709-0051-41D0-B5F7-4A783D58B07F}" type="presOf" srcId="{0BC07087-5E6C-4391-A1D3-98CAC75CFB7B}" destId="{013C56D5-0CA5-47EB-B786-0AB370387915}" srcOrd="0" destOrd="0" presId="urn:microsoft.com/office/officeart/2005/8/layout/vProcess5"/>
    <dgm:cxn modelId="{86FDE4DF-A676-4A35-9D5C-6B2325EAA1F4}" type="presParOf" srcId="{11B7F29B-617A-413C-84AC-498507A9DC21}" destId="{D8DD1BB4-6967-4D1B-B342-02CD0F66AAFC}" srcOrd="0" destOrd="0" presId="urn:microsoft.com/office/officeart/2005/8/layout/vProcess5"/>
    <dgm:cxn modelId="{2C908F7E-A7D3-448A-9F5B-C6BCA47EB5C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dirty="0" smtClean="0"/>
        </a:p>
        <a:p>
          <a:pPr algn="just" rtl="1"/>
          <a:endParaRPr lang="ar-EG" sz="3200" dirty="0" smtClean="0">
            <a:solidFill>
              <a:srgbClr val="FFFF00"/>
            </a:solidFill>
          </a:endParaRPr>
        </a:p>
        <a:p>
          <a:pPr algn="just" rtl="1"/>
          <a:r>
            <a:rPr lang="ar-SA" sz="3200" b="1" dirty="0" smtClean="0">
              <a:solidFill>
                <a:srgbClr val="FFFF00"/>
              </a:solidFill>
            </a:rPr>
            <a:t>أ - الأصول المشتراة:</a:t>
          </a:r>
          <a:endParaRPr lang="en-US" sz="3200" dirty="0" smtClean="0">
            <a:solidFill>
              <a:srgbClr val="FFFF00"/>
            </a:solidFill>
          </a:endParaRPr>
        </a:p>
        <a:p>
          <a:pPr algn="just" rtl="1"/>
          <a:r>
            <a:rPr lang="ar-SA" sz="3200" dirty="0" smtClean="0"/>
            <a:t>تتضمن تكلفة الأصل المشترى ثمن الشراء مضافاً إليه جميع التكاليف اللازمة لإعداد وتجهيز الأصل حتى يصبح في حالة صالحة للاستخدام في الغرض الذي اقتني من أجله، وبالتالي تشمل تكلفة الأصل الثابت ثمن الشراء وتكاليف الشحن والنقل والرسوم الجمركية والتأمين والتركيب والتكاليف المباشرة حتى يجعل الأصل صالحاً للاستخدام.</a:t>
          </a:r>
          <a:endParaRPr lang="en-US" sz="3200" dirty="0" smtClean="0"/>
        </a:p>
        <a:p>
          <a:pPr algn="just" rtl="1"/>
          <a:r>
            <a:rPr lang="ar-SA" sz="3200" dirty="0" smtClean="0"/>
            <a:t>وتتحدد تكلفة الأصل الثابت المشترى طبقا لما يلى :</a:t>
          </a:r>
          <a:endParaRPr lang="ar-EG" sz="3200" dirty="0" smtClean="0"/>
        </a:p>
        <a:p>
          <a:pPr algn="just" rtl="1"/>
          <a:endParaRPr lang="ar-EG" sz="3200" dirty="0" smtClean="0">
            <a:solidFill>
              <a:srgbClr val="FFFF00"/>
            </a:solidFill>
          </a:endParaRPr>
        </a:p>
        <a:p>
          <a:pPr algn="just" rtl="1"/>
          <a:endParaRPr lang="en-US" sz="3200" dirty="0" smtClean="0"/>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A0D2FE46-0FFA-4EC4-8300-D56FEB856532}" type="presOf" srcId="{0BC07087-5E6C-4391-A1D3-98CAC75CFB7B}" destId="{013C56D5-0CA5-47EB-B786-0AB370387915}"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D10E1FBC-E43C-41DF-946C-1E49C5BC5FE9}" type="presOf" srcId="{FD5A9121-9E87-42B2-9B05-455EC8C05672}" destId="{11B7F29B-617A-413C-84AC-498507A9DC21}" srcOrd="0" destOrd="0" presId="urn:microsoft.com/office/officeart/2005/8/layout/vProcess5"/>
    <dgm:cxn modelId="{150A447C-CA19-4DEB-AFC0-F9F65EFB257A}" type="presParOf" srcId="{11B7F29B-617A-413C-84AC-498507A9DC21}" destId="{D8DD1BB4-6967-4D1B-B342-02CD0F66AAFC}" srcOrd="0" destOrd="0" presId="urn:microsoft.com/office/officeart/2005/8/layout/vProcess5"/>
    <dgm:cxn modelId="{AE846AE3-D593-41F3-89B5-A1DD1E993BB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200" dirty="0" smtClean="0"/>
        </a:p>
        <a:p>
          <a:pPr algn="r" rtl="1"/>
          <a:endParaRPr lang="ar-EG" sz="3200" dirty="0" smtClean="0">
            <a:cs typeface="+mn-cs"/>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392">
        <dgm:presLayoutVars>
          <dgm:bulletEnabled val="1"/>
        </dgm:presLayoutVars>
      </dgm:prSet>
      <dgm:spPr/>
      <dgm:t>
        <a:bodyPr/>
        <a:lstStyle/>
        <a:p>
          <a:pPr rtl="1"/>
          <a:endParaRPr lang="ar-EG"/>
        </a:p>
      </dgm:t>
    </dgm:pt>
  </dgm:ptLst>
  <dgm:cxnLst>
    <dgm:cxn modelId="{A926EDA5-E670-4AC1-BC06-662B85ACCEC8}"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F0BBD53D-9BB5-47C9-8898-0417D02525B7}" type="presOf" srcId="{0BC07087-5E6C-4391-A1D3-98CAC75CFB7B}" destId="{013C56D5-0CA5-47EB-B786-0AB370387915}" srcOrd="0" destOrd="0" presId="urn:microsoft.com/office/officeart/2005/8/layout/vProcess5"/>
    <dgm:cxn modelId="{25EDBD0E-C814-4AA6-A719-CDCA467B8A1F}" type="presParOf" srcId="{11B7F29B-617A-413C-84AC-498507A9DC21}" destId="{D8DD1BB4-6967-4D1B-B342-02CD0F66AAFC}" srcOrd="0" destOrd="0" presId="urn:microsoft.com/office/officeart/2005/8/layout/vProcess5"/>
    <dgm:cxn modelId="{2B008435-5E8E-4B65-9EC5-7C5E43F3691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r>
            <a:rPr lang="ar-SA" sz="3200" b="1" dirty="0" smtClean="0">
              <a:solidFill>
                <a:srgbClr val="FFFF00"/>
              </a:solidFill>
            </a:rPr>
            <a:t>وتتضمن التكاليف المباشرة المتعلقة باقتناء الأصل مايلى:</a:t>
          </a:r>
          <a:endParaRPr lang="ar-EG" sz="3200" dirty="0" smtClean="0">
            <a:cs typeface="+mn-cs"/>
          </a:endParaRPr>
        </a:p>
        <a:p>
          <a:pPr algn="just" rtl="1"/>
          <a:r>
            <a:rPr lang="ar-SA" sz="3200" dirty="0" smtClean="0"/>
            <a:t>أجور العاملين المتعلقة مباشرة باقتناء الأصل.</a:t>
          </a:r>
          <a:endParaRPr lang="en-US" sz="3200" dirty="0" smtClean="0"/>
        </a:p>
        <a:p>
          <a:pPr algn="just" rtl="1"/>
          <a:r>
            <a:rPr lang="ar-SA" sz="3200" dirty="0" smtClean="0"/>
            <a:t>تكاليف نقل ومناولة وتسليم الأصل.</a:t>
          </a:r>
          <a:endParaRPr lang="en-US" sz="3200" dirty="0" smtClean="0"/>
        </a:p>
        <a:p>
          <a:pPr algn="just" rtl="1"/>
          <a:r>
            <a:rPr lang="ar-SA" sz="3200" dirty="0" smtClean="0"/>
            <a:t>تكاليف إعداد وتجهيز الموقع الذى يوضع به الأصل.</a:t>
          </a:r>
          <a:endParaRPr lang="en-US" sz="3200" dirty="0" smtClean="0"/>
        </a:p>
        <a:p>
          <a:pPr algn="just" rtl="1"/>
          <a:r>
            <a:rPr lang="ar-SA" sz="3200" dirty="0" smtClean="0"/>
            <a:t>تكلفة تجميع وتركيب الأصل.</a:t>
          </a:r>
          <a:endParaRPr lang="en-US" sz="3200" dirty="0" smtClean="0"/>
        </a:p>
        <a:p>
          <a:pPr algn="just" rtl="1"/>
          <a:r>
            <a:rPr lang="ar-SA" sz="3200" dirty="0" smtClean="0"/>
            <a:t>تكلفة تجربة واختبار الأصل </a:t>
          </a:r>
          <a:endParaRPr lang="en-US" sz="3200" dirty="0" smtClean="0"/>
        </a:p>
        <a:p>
          <a:pPr algn="just" rtl="1"/>
          <a:r>
            <a:rPr lang="ar-SA" sz="3200" dirty="0" smtClean="0"/>
            <a:t>الأتعاب المهنية (أتعاب الخبراء المتعلقة باقتناء الأصل).</a:t>
          </a:r>
          <a:endParaRPr lang="en-US" sz="3200" dirty="0">
            <a:cs typeface="+mn-cs"/>
          </a:endParaRPr>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31CEE7F3-10B5-4DA2-9A36-B969A3000E3A}" type="presOf" srcId="{FD5A9121-9E87-42B2-9B05-455EC8C05672}" destId="{11B7F29B-617A-413C-84AC-498507A9DC21}" srcOrd="0" destOrd="0" presId="urn:microsoft.com/office/officeart/2005/8/layout/vProcess5"/>
    <dgm:cxn modelId="{FBDD3CD6-67FB-49EE-BAD2-1EA47F07013B}" type="presOf" srcId="{0BC07087-5E6C-4391-A1D3-98CAC75CFB7B}" destId="{013C56D5-0CA5-47EB-B786-0AB370387915}" srcOrd="0" destOrd="0" presId="urn:microsoft.com/office/officeart/2005/8/layout/vProcess5"/>
    <dgm:cxn modelId="{7254A38F-C12C-4EE7-9629-1C68C74129E3}" type="presParOf" srcId="{11B7F29B-617A-413C-84AC-498507A9DC21}" destId="{D8DD1BB4-6967-4D1B-B342-02CD0F66AAFC}" srcOrd="0" destOrd="0" presId="urn:microsoft.com/office/officeart/2005/8/layout/vProcess5"/>
    <dgm:cxn modelId="{987B0AB9-98BB-45A6-B1EE-11CFB83AF47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r>
            <a:rPr lang="ar-SA" sz="2800" b="1" dirty="0" smtClean="0">
              <a:solidFill>
                <a:srgbClr val="FFFF00"/>
              </a:solidFill>
            </a:rPr>
            <a:t>وقد يتم شراء الأصل الثابت نقداً أو بشيك على البنك أو على الحساب، وبالتالي يكون قيد اقتناء الأصل:</a:t>
          </a:r>
          <a:endParaRPr lang="ar-EG" sz="2800" b="1" dirty="0" smtClean="0">
            <a:solidFill>
              <a:srgbClr val="FFFF00"/>
            </a:solidFill>
          </a:endParaRPr>
        </a:p>
        <a:p>
          <a:pPr algn="r" rtl="1"/>
          <a:endParaRPr lang="ar-EG" sz="2800" b="1" dirty="0" smtClean="0">
            <a:solidFill>
              <a:srgbClr val="FFFF00"/>
            </a:solidFill>
          </a:endParaRPr>
        </a:p>
        <a:p>
          <a:pPr algn="r" rtl="1"/>
          <a:endParaRPr lang="ar-EG" sz="3200" dirty="0" smtClean="0"/>
        </a:p>
        <a:p>
          <a:pPr algn="r" rtl="1"/>
          <a:endParaRPr lang="ar-EG" sz="3200" dirty="0" smtClean="0"/>
        </a:p>
        <a:p>
          <a:pPr algn="r" rtl="1"/>
          <a:endParaRPr lang="ar-EG" sz="3200" dirty="0" smtClean="0"/>
        </a:p>
        <a:p>
          <a:pPr algn="r" rtl="1"/>
          <a:endParaRPr lang="ar-EG" sz="3200" dirty="0" smtClean="0"/>
        </a:p>
        <a:p>
          <a:pPr algn="r" rtl="1"/>
          <a:endParaRPr lang="ar-EG" sz="3200" dirty="0" smtClean="0"/>
        </a:p>
        <a:p>
          <a:pPr algn="r"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463" custLinFactNeighborY="593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9684139B-1FF0-4099-9427-77451F2718E0}" type="presOf" srcId="{0BC07087-5E6C-4391-A1D3-98CAC75CFB7B}" destId="{013C56D5-0CA5-47EB-B786-0AB370387915}" srcOrd="0" destOrd="0" presId="urn:microsoft.com/office/officeart/2005/8/layout/vProcess5"/>
    <dgm:cxn modelId="{983897B8-D41B-4888-BB49-97939F7493EE}" type="presOf" srcId="{FD5A9121-9E87-42B2-9B05-455EC8C05672}" destId="{11B7F29B-617A-413C-84AC-498507A9DC21}" srcOrd="0" destOrd="0" presId="urn:microsoft.com/office/officeart/2005/8/layout/vProcess5"/>
    <dgm:cxn modelId="{C182AB84-49D8-4490-87FC-E12AC3680A2F}" type="presParOf" srcId="{11B7F29B-617A-413C-84AC-498507A9DC21}" destId="{D8DD1BB4-6967-4D1B-B342-02CD0F66AAFC}" srcOrd="0" destOrd="0" presId="urn:microsoft.com/office/officeart/2005/8/layout/vProcess5"/>
    <dgm:cxn modelId="{A4B73BF6-37DB-4590-A093-326799DD802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2400" dirty="0" smtClean="0"/>
        </a:p>
        <a:p>
          <a:pPr algn="just" rtl="1"/>
          <a:endParaRPr lang="ar-EG" sz="2400" dirty="0" smtClean="0"/>
        </a:p>
        <a:p>
          <a:pPr algn="just" rtl="1"/>
          <a:r>
            <a:rPr lang="ar-SA" sz="2800" b="1" dirty="0" smtClean="0">
              <a:solidFill>
                <a:srgbClr val="FFFF00"/>
              </a:solidFill>
            </a:rPr>
            <a:t>مثال (1):</a:t>
          </a:r>
          <a:endParaRPr lang="en-US" sz="2800" dirty="0" smtClean="0">
            <a:solidFill>
              <a:srgbClr val="FFFF00"/>
            </a:solidFill>
          </a:endParaRPr>
        </a:p>
        <a:p>
          <a:pPr algn="just" rtl="1"/>
          <a:r>
            <a:rPr lang="ar-SA" sz="2800" dirty="0" smtClean="0"/>
            <a:t>في </a:t>
          </a:r>
          <a:r>
            <a:rPr lang="ar-EG" sz="2800" dirty="0" smtClean="0"/>
            <a:t>4/15 </a:t>
          </a:r>
          <a:r>
            <a:rPr lang="ar-SA" sz="2800" dirty="0" smtClean="0"/>
            <a:t>قامت المنشأة باستيراد آلات بمبلغ 200</a:t>
          </a:r>
          <a:r>
            <a:rPr lang="ar-EG" sz="2800" dirty="0" smtClean="0"/>
            <a:t>,</a:t>
          </a:r>
          <a:r>
            <a:rPr lang="ar-SA" sz="2800" dirty="0" smtClean="0"/>
            <a:t>000 جنيه وسددت القيمة بشيك، كما قامت المنشأة بسداد رسوم جمركية بمبلغ 10</a:t>
          </a:r>
          <a:r>
            <a:rPr lang="ar-EG" sz="2800" dirty="0" smtClean="0"/>
            <a:t>,</a:t>
          </a:r>
          <a:r>
            <a:rPr lang="ar-SA" sz="2800" dirty="0" smtClean="0"/>
            <a:t>000 جنيه ومصاريف نقل وشحن بمبلغ 4</a:t>
          </a:r>
          <a:r>
            <a:rPr lang="ar-EG" sz="2800" dirty="0" smtClean="0"/>
            <a:t>,</a:t>
          </a:r>
          <a:r>
            <a:rPr lang="ar-SA" sz="2800" dirty="0" smtClean="0"/>
            <a:t>000 جنيه ومصاريف تركيب بلغت 2</a:t>
          </a:r>
          <a:r>
            <a:rPr lang="ar-EG" sz="2800" dirty="0" smtClean="0"/>
            <a:t>,</a:t>
          </a:r>
          <a:r>
            <a:rPr lang="ar-SA" sz="2800" dirty="0" smtClean="0"/>
            <a:t>000 جنيه. </a:t>
          </a:r>
          <a:endParaRPr lang="en-US" sz="2800" dirty="0" smtClean="0"/>
        </a:p>
        <a:p>
          <a:pPr algn="just" rtl="1"/>
          <a:r>
            <a:rPr lang="ar-SA" sz="2800" dirty="0" smtClean="0"/>
            <a:t>في هذه الحالة تكون تكلفة الآلات 216</a:t>
          </a:r>
          <a:r>
            <a:rPr lang="ar-EG" sz="2800" dirty="0" smtClean="0"/>
            <a:t>,</a:t>
          </a:r>
          <a:r>
            <a:rPr lang="ar-SA" sz="2800" dirty="0" smtClean="0"/>
            <a:t>000 جنيه تم حسابها كالتالي: </a:t>
          </a:r>
          <a:endParaRPr lang="en-US" sz="2800" dirty="0" smtClean="0"/>
        </a:p>
        <a:p>
          <a:pPr algn="just" rtl="1"/>
          <a:r>
            <a:rPr lang="ar-SA" sz="2800" dirty="0" smtClean="0"/>
            <a:t>ثمن الشراء 200</a:t>
          </a:r>
          <a:r>
            <a:rPr lang="ar-EG" sz="2800" dirty="0" smtClean="0"/>
            <a:t>,</a:t>
          </a:r>
          <a:r>
            <a:rPr lang="ar-SA" sz="2800" dirty="0" smtClean="0"/>
            <a:t>000 جنيه، يضاف إليه الرسوم الجمركية 10</a:t>
          </a:r>
          <a:r>
            <a:rPr lang="ar-EG" sz="2800" dirty="0" smtClean="0"/>
            <a:t>,</a:t>
          </a:r>
          <a:r>
            <a:rPr lang="ar-SA" sz="2800" dirty="0" smtClean="0"/>
            <a:t>000+ مصاريف النقل والشحن4</a:t>
          </a:r>
          <a:r>
            <a:rPr lang="ar-EG" sz="2800" dirty="0" smtClean="0"/>
            <a:t>,</a:t>
          </a:r>
          <a:r>
            <a:rPr lang="ar-SA" sz="2800" dirty="0" smtClean="0"/>
            <a:t>000 + مصاريف التركيب 2</a:t>
          </a:r>
          <a:r>
            <a:rPr lang="ar-EG" sz="2800" dirty="0" smtClean="0"/>
            <a:t>,</a:t>
          </a:r>
          <a:r>
            <a:rPr lang="ar-SA" sz="2800" dirty="0" smtClean="0"/>
            <a:t>000 جنيه</a:t>
          </a:r>
          <a:endParaRPr lang="en-US" sz="2800" dirty="0" smtClean="0"/>
        </a:p>
        <a:p>
          <a:pPr algn="just" rtl="1"/>
          <a:r>
            <a:rPr lang="ar-SA" sz="2800" b="1" dirty="0" smtClean="0">
              <a:solidFill>
                <a:srgbClr val="FFFF00"/>
              </a:solidFill>
            </a:rPr>
            <a:t>ويتم إثبات اقتناء الآلات بالقيد التالي:</a:t>
          </a:r>
          <a:endParaRPr lang="ar-EG" sz="2800" b="1" dirty="0" smtClean="0">
            <a:solidFill>
              <a:srgbClr val="FFFF00"/>
            </a:solidFill>
          </a:endParaRPr>
        </a:p>
        <a:p>
          <a:pPr algn="just" rtl="1"/>
          <a:endParaRPr lang="en-US" sz="2400" dirty="0" smtClean="0"/>
        </a:p>
        <a:p>
          <a:pPr algn="just" rtl="1"/>
          <a:endParaRPr lang="en-US" sz="2400" dirty="0"/>
        </a:p>
      </dgm:t>
    </dgm:pt>
    <dgm:pt modelId="{2E44477A-4AB4-48DC-871A-3DC4229E28F8}" type="sibTrans" cxnId="{B89601E3-E930-43A5-BC6C-B86CA47FA119}">
      <dgm:prSet/>
      <dgm:spPr/>
      <dgm:t>
        <a:bodyPr/>
        <a:lstStyle/>
        <a:p>
          <a:pPr rtl="1"/>
          <a:endParaRPr lang="ar-EG" sz="3200"/>
        </a:p>
      </dgm:t>
    </dgm:pt>
    <dgm:pt modelId="{B8072D17-A958-4140-B931-553B79CE9115}" type="par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3F134E55-F8F8-4E7B-984D-A7386081FC3D}"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97C0C8BE-EB08-45C2-AD03-CBEC6BAE19FF}" type="presOf" srcId="{0BC07087-5E6C-4391-A1D3-98CAC75CFB7B}" destId="{013C56D5-0CA5-47EB-B786-0AB370387915}" srcOrd="0" destOrd="0" presId="urn:microsoft.com/office/officeart/2005/8/layout/vProcess5"/>
    <dgm:cxn modelId="{2AE3876F-554A-4201-A91C-43522C0598C4}" type="presParOf" srcId="{11B7F29B-617A-413C-84AC-498507A9DC21}" destId="{D8DD1BB4-6967-4D1B-B342-02CD0F66AAFC}" srcOrd="0" destOrd="0" presId="urn:microsoft.com/office/officeart/2005/8/layout/vProcess5"/>
    <dgm:cxn modelId="{C984A710-C960-46E1-9A26-64899BCBA3F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r>
            <a:rPr lang="ar-SA" sz="3200" b="1" dirty="0" smtClean="0">
              <a:solidFill>
                <a:srgbClr val="FFFF00"/>
              </a:solidFill>
            </a:rPr>
            <a:t>ويتم إثبات اقتناء الآلات بالقيد التالي:</a:t>
          </a:r>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ar-EG" sz="3200" b="1" dirty="0" smtClean="0">
            <a:solidFill>
              <a:srgbClr val="FFFF00"/>
            </a:solidFill>
          </a:endParaRPr>
        </a:p>
        <a:p>
          <a:pPr algn="just" rtl="1"/>
          <a:endParaRPr lang="en-US" sz="3200" dirty="0"/>
        </a:p>
      </dgm:t>
    </dgm:pt>
    <dgm:pt modelId="{B8072D17-A958-4140-B931-553B79CE9115}" type="parTrans" cxnId="{B89601E3-E930-43A5-BC6C-B86CA47FA119}">
      <dgm:prSet/>
      <dgm:spPr/>
      <dgm:t>
        <a:bodyPr/>
        <a:lstStyle/>
        <a:p>
          <a:pPr rtl="1"/>
          <a:endParaRPr lang="ar-EG" sz="3200"/>
        </a:p>
      </dgm:t>
    </dgm:pt>
    <dgm:pt modelId="{2E44477A-4AB4-48DC-871A-3DC4229E28F8}" type="sibTrans" cxnId="{B89601E3-E930-43A5-BC6C-B86CA47FA119}">
      <dgm:prSet/>
      <dgm:spPr/>
      <dgm:t>
        <a:bodyPr/>
        <a:lstStyle/>
        <a:p>
          <a:pPr rtl="1"/>
          <a:endParaRPr lang="ar-EG" sz="3200"/>
        </a:p>
      </dgm:t>
    </dgm:pt>
    <dgm:pt modelId="{11B7F29B-617A-413C-84AC-498507A9DC21}" type="pres">
      <dgm:prSet presAssocID="{FD5A9121-9E87-42B2-9B05-455EC8C05672}" presName="outerComposite" presStyleCnt="0">
        <dgm:presLayoutVars>
          <dgm:chMax val="5"/>
          <dgm:dir/>
          <dgm:resizeHandles val="exact"/>
        </dgm:presLayoutVars>
      </dgm:prSet>
      <dgm:spPr/>
      <dgm:t>
        <a:bodyPr/>
        <a:lstStyle/>
        <a:p>
          <a:pPr rtl="1"/>
          <a:endParaRPr lang="ar-EG"/>
        </a:p>
      </dgm:t>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t>
        <a:bodyPr/>
        <a:lstStyle/>
        <a:p>
          <a:pPr rtl="1"/>
          <a:endParaRPr lang="ar-EG"/>
        </a:p>
      </dgm:t>
    </dgm:pt>
  </dgm:ptLst>
  <dgm:cxnLst>
    <dgm:cxn modelId="{B89601E3-E930-43A5-BC6C-B86CA47FA119}" srcId="{FD5A9121-9E87-42B2-9B05-455EC8C05672}" destId="{0BC07087-5E6C-4391-A1D3-98CAC75CFB7B}" srcOrd="0" destOrd="0" parTransId="{B8072D17-A958-4140-B931-553B79CE9115}" sibTransId="{2E44477A-4AB4-48DC-871A-3DC4229E28F8}"/>
    <dgm:cxn modelId="{562781B7-1512-422C-8C58-E786B732CE4C}" type="presOf" srcId="{0BC07087-5E6C-4391-A1D3-98CAC75CFB7B}" destId="{013C56D5-0CA5-47EB-B786-0AB370387915}" srcOrd="0" destOrd="0" presId="urn:microsoft.com/office/officeart/2005/8/layout/vProcess5"/>
    <dgm:cxn modelId="{242D1C83-BEA0-40DE-A5B7-493F61D75502}" type="presOf" srcId="{FD5A9121-9E87-42B2-9B05-455EC8C05672}" destId="{11B7F29B-617A-413C-84AC-498507A9DC21}" srcOrd="0" destOrd="0" presId="urn:microsoft.com/office/officeart/2005/8/layout/vProcess5"/>
    <dgm:cxn modelId="{6067E703-8ACB-47A8-A5F5-440EF1387678}" type="presParOf" srcId="{11B7F29B-617A-413C-84AC-498507A9DC21}" destId="{D8DD1BB4-6967-4D1B-B342-02CD0F66AAFC}" srcOrd="0" destOrd="0" presId="urn:microsoft.com/office/officeart/2005/8/layout/vProcess5"/>
    <dgm:cxn modelId="{74E6E4CB-4655-4FF5-9F5F-2905871AF0C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rgbClr val="FFFF00"/>
              </a:solidFill>
            </a:rPr>
            <a:t>الفصل الرابع</a:t>
          </a:r>
          <a:r>
            <a:rPr lang="ar-EG" sz="6600" b="1" kern="1200" dirty="0" smtClean="0">
              <a:solidFill>
                <a:srgbClr val="FFFF00"/>
              </a:solidFill>
            </a:rPr>
            <a:t>:</a:t>
          </a:r>
          <a:endParaRPr lang="en-US" sz="6600" b="1" kern="1200" dirty="0" smtClean="0">
            <a:solidFill>
              <a:srgbClr val="FFFF00"/>
            </a:solidFill>
          </a:endParaRPr>
        </a:p>
        <a:p>
          <a:pPr lvl="0" algn="ctr" defTabSz="2933700" rtl="1">
            <a:lnSpc>
              <a:spcPct val="90000"/>
            </a:lnSpc>
            <a:spcBef>
              <a:spcPct val="0"/>
            </a:spcBef>
            <a:spcAft>
              <a:spcPct val="35000"/>
            </a:spcAft>
          </a:pPr>
          <a:r>
            <a:rPr lang="ar-SA" sz="6600" b="1" kern="1200" dirty="0" smtClean="0">
              <a:solidFill>
                <a:srgbClr val="FFFF00"/>
              </a:solidFill>
            </a:rPr>
            <a:t>العمليات الرأسمالية</a:t>
          </a:r>
          <a:endParaRPr lang="en-US" sz="6600" b="1" kern="1200" dirty="0" smtClean="0">
            <a:solidFill>
              <a:srgbClr val="FFFF00"/>
            </a:solidFill>
          </a:endParaRPr>
        </a:p>
        <a:p>
          <a:pPr lvl="0" algn="ctr" defTabSz="2933700" rtl="1">
            <a:lnSpc>
              <a:spcPct val="90000"/>
            </a:lnSpc>
            <a:spcBef>
              <a:spcPct val="0"/>
            </a:spcBef>
            <a:spcAft>
              <a:spcPct val="35000"/>
            </a:spcAft>
          </a:pPr>
          <a:endParaRPr lang="en-US" sz="6600" b="1" kern="1200" dirty="0">
            <a:solidFill>
              <a:srgbClr val="FFFF00"/>
            </a:solidFill>
          </a:endParaRPr>
        </a:p>
      </dsp:txBody>
      <dsp:txXfrm>
        <a:off x="142279" y="142279"/>
        <a:ext cx="7945042" cy="45731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endParaRPr lang="ar-EG" sz="2800" kern="1200" dirty="0" smtClean="0">
            <a:solidFill>
              <a:srgbClr val="FFFF00"/>
            </a:solidFill>
          </a:endParaRPr>
        </a:p>
        <a:p>
          <a:pPr lvl="0" algn="just" defTabSz="1244600" rtl="1">
            <a:lnSpc>
              <a:spcPct val="90000"/>
            </a:lnSpc>
            <a:spcBef>
              <a:spcPct val="0"/>
            </a:spcBef>
            <a:spcAft>
              <a:spcPct val="35000"/>
            </a:spcAft>
          </a:pPr>
          <a:r>
            <a:rPr lang="ar-SA" sz="2800" b="1" kern="1200" dirty="0" smtClean="0">
              <a:solidFill>
                <a:srgbClr val="FFFF00"/>
              </a:solidFill>
            </a:rPr>
            <a:t>مثال (2)</a:t>
          </a:r>
          <a:endParaRPr lang="en-US" sz="2800" kern="1200" dirty="0" smtClean="0">
            <a:solidFill>
              <a:srgbClr val="FFFF00"/>
            </a:solidFill>
          </a:endParaRPr>
        </a:p>
        <a:p>
          <a:pPr lvl="0" algn="just" defTabSz="1244600" rtl="1">
            <a:lnSpc>
              <a:spcPct val="90000"/>
            </a:lnSpc>
            <a:spcBef>
              <a:spcPct val="0"/>
            </a:spcBef>
            <a:spcAft>
              <a:spcPct val="35000"/>
            </a:spcAft>
          </a:pPr>
          <a:r>
            <a:rPr lang="ar-SA" sz="2800" b="1" kern="1200" dirty="0" smtClean="0"/>
            <a:t>في </a:t>
          </a:r>
          <a:r>
            <a:rPr lang="ar-EG" sz="2800" b="1" kern="1200" dirty="0" smtClean="0"/>
            <a:t>2/25 </a:t>
          </a:r>
          <a:r>
            <a:rPr lang="ar-SA" sz="2800" b="1" kern="1200" dirty="0" smtClean="0"/>
            <a:t>اشترت المنشأة سيارة بمبلغ 80</a:t>
          </a:r>
          <a:r>
            <a:rPr lang="ar-EG" sz="2800" b="1" kern="1200" dirty="0" smtClean="0"/>
            <a:t>,</a:t>
          </a:r>
          <a:r>
            <a:rPr lang="ar-SA" sz="2800" b="1" kern="1200" dirty="0" smtClean="0"/>
            <a:t>000 جنيه بالأجل، وتحملت الشركة نفقات أخرى تتمثل في ضريبة مبيعات 12</a:t>
          </a:r>
          <a:r>
            <a:rPr lang="ar-EG" sz="2800" b="1" kern="1200" dirty="0" smtClean="0"/>
            <a:t>,</a:t>
          </a:r>
          <a:r>
            <a:rPr lang="ar-SA" sz="2800" b="1" kern="1200" dirty="0" smtClean="0"/>
            <a:t>000 جنيه ومصاريف نقل وشحن بلغت 500 جنيه، سددت نقداً.</a:t>
          </a:r>
          <a:endParaRPr lang="en-US" sz="2800" b="1" kern="1200" dirty="0" smtClean="0"/>
        </a:p>
        <a:p>
          <a:pPr lvl="0" algn="just" defTabSz="1244600" rtl="1">
            <a:lnSpc>
              <a:spcPct val="90000"/>
            </a:lnSpc>
            <a:spcBef>
              <a:spcPct val="0"/>
            </a:spcBef>
            <a:spcAft>
              <a:spcPct val="35000"/>
            </a:spcAft>
          </a:pPr>
          <a:r>
            <a:rPr lang="ar-SA" sz="2800" b="1" kern="1200" dirty="0" smtClean="0"/>
            <a:t>في </a:t>
          </a:r>
          <a:r>
            <a:rPr lang="ar-EG" sz="2800" b="1" kern="1200" dirty="0" smtClean="0"/>
            <a:t>2/26 </a:t>
          </a:r>
          <a:r>
            <a:rPr lang="ar-SA" sz="2800" b="1" kern="1200" dirty="0" smtClean="0"/>
            <a:t>قامت المنشأة بسداد مبلغ 1</a:t>
          </a:r>
          <a:r>
            <a:rPr lang="ar-EG" sz="2800" b="1" kern="1200" dirty="0" smtClean="0"/>
            <a:t>,</a:t>
          </a:r>
          <a:r>
            <a:rPr lang="ar-SA" sz="2800" b="1" kern="1200" dirty="0" smtClean="0"/>
            <a:t>500 جنيه نقداً مصاريف ترخيص السيارة لمدة سنة. </a:t>
          </a:r>
          <a:endParaRPr lang="en-US" sz="2800" b="1" kern="1200" dirty="0" smtClean="0"/>
        </a:p>
        <a:p>
          <a:pPr lvl="0" algn="just" defTabSz="1244600" rtl="1">
            <a:lnSpc>
              <a:spcPct val="90000"/>
            </a:lnSpc>
            <a:spcBef>
              <a:spcPct val="0"/>
            </a:spcBef>
            <a:spcAft>
              <a:spcPct val="35000"/>
            </a:spcAft>
          </a:pPr>
          <a:r>
            <a:rPr lang="ar-SA" sz="2800" b="1" kern="1200" dirty="0" smtClean="0"/>
            <a:t>في هذه الحالة تكون تكلفة السيارة 92</a:t>
          </a:r>
          <a:r>
            <a:rPr lang="ar-EG" sz="2800" b="1" kern="1200" dirty="0" smtClean="0"/>
            <a:t>,</a:t>
          </a:r>
          <a:r>
            <a:rPr lang="ar-SA" sz="2800" b="1" kern="1200" dirty="0" smtClean="0"/>
            <a:t>500 جنيه متضمنة ثمن الشراء ومصاريف الشحن وضريبة المبيعات، أما مصاريف ترخيص السيارة لا تضاف لتكلفة السيارة فهي مصروف دوري يحمل على القترة المحاسبية. ومن ثم يسجل قيد اقتناء السيارة على النحو التالي: </a:t>
          </a:r>
          <a:endParaRPr lang="en-US" sz="2800" b="1" kern="1200" dirty="0" smtClean="0"/>
        </a:p>
        <a:p>
          <a:pPr lvl="0" algn="just" defTabSz="1244600" rtl="1">
            <a:lnSpc>
              <a:spcPct val="90000"/>
            </a:lnSpc>
            <a:spcBef>
              <a:spcPct val="0"/>
            </a:spcBef>
            <a:spcAft>
              <a:spcPct val="35000"/>
            </a:spcAft>
          </a:pPr>
          <a:endParaRPr lang="en-US" sz="2800" kern="1200" dirty="0"/>
        </a:p>
      </dsp:txBody>
      <dsp:txXfrm>
        <a:off x="142279" y="142279"/>
        <a:ext cx="7945042" cy="45731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endParaRPr lang="ar-EG" sz="3200" kern="1200" dirty="0" smtClean="0"/>
        </a:p>
        <a:p>
          <a:pPr lvl="0" algn="just" defTabSz="1422400" rtl="1">
            <a:lnSpc>
              <a:spcPct val="90000"/>
            </a:lnSpc>
            <a:spcBef>
              <a:spcPct val="0"/>
            </a:spcBef>
            <a:spcAft>
              <a:spcPct val="35000"/>
            </a:spcAft>
          </a:pPr>
          <a:endParaRPr lang="ar-EG" sz="3200" kern="1200" dirty="0" smtClean="0"/>
        </a:p>
        <a:p>
          <a:pPr lvl="0" algn="just" defTabSz="1422400" rtl="1">
            <a:lnSpc>
              <a:spcPct val="90000"/>
            </a:lnSpc>
            <a:spcBef>
              <a:spcPct val="0"/>
            </a:spcBef>
            <a:spcAft>
              <a:spcPct val="35000"/>
            </a:spcAft>
          </a:pPr>
          <a:endParaRPr lang="en-US" sz="3200" kern="1200" dirty="0" smtClean="0"/>
        </a:p>
        <a:p>
          <a:pPr lvl="0" algn="r" defTabSz="1422400" rtl="1">
            <a:lnSpc>
              <a:spcPct val="90000"/>
            </a:lnSpc>
            <a:spcBef>
              <a:spcPct val="0"/>
            </a:spcBef>
            <a:spcAft>
              <a:spcPct val="35000"/>
            </a:spcAft>
          </a:pPr>
          <a:endParaRPr lang="en-US" sz="3200" kern="1200" dirty="0"/>
        </a:p>
      </dsp:txBody>
      <dsp:txXfrm>
        <a:off x="142279" y="142279"/>
        <a:ext cx="7945042" cy="45731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rgbClr val="FFFF00"/>
              </a:solidFill>
            </a:rPr>
            <a:t>ب -  تشييد أو تصنيع الأصل الثابت:</a:t>
          </a:r>
          <a:endParaRPr lang="en-US" sz="2800" kern="1200" dirty="0" smtClean="0">
            <a:solidFill>
              <a:srgbClr val="FFFF00"/>
            </a:solidFill>
          </a:endParaRPr>
        </a:p>
        <a:p>
          <a:pPr lvl="0" algn="just" defTabSz="1244600" rtl="1">
            <a:lnSpc>
              <a:spcPct val="90000"/>
            </a:lnSpc>
            <a:spcBef>
              <a:spcPct val="0"/>
            </a:spcBef>
            <a:spcAft>
              <a:spcPct val="35000"/>
            </a:spcAft>
          </a:pPr>
          <a:r>
            <a:rPr lang="ar-SA" sz="2800" b="1" kern="1200" dirty="0" smtClean="0"/>
            <a:t>يجب قياس وإثبات الأصل الذي تنتجه المنشأة بقصد استخدامه على أساس تكلفة المواد الخام مضافاً إليها جميع عناصر التكاليف التي تم انفاقها من أجل إنتاج الأصل وإعداده للاستخدام بالمنشأة.</a:t>
          </a:r>
          <a:endParaRPr lang="en-US" sz="2800" b="1" kern="1200" dirty="0" smtClean="0"/>
        </a:p>
        <a:p>
          <a:pPr lvl="0" algn="just" defTabSz="1244600" rtl="1">
            <a:lnSpc>
              <a:spcPct val="90000"/>
            </a:lnSpc>
            <a:spcBef>
              <a:spcPct val="0"/>
            </a:spcBef>
            <a:spcAft>
              <a:spcPct val="35000"/>
            </a:spcAft>
          </a:pPr>
          <a:r>
            <a:rPr lang="ar-SA" sz="2800" b="1" kern="1200" dirty="0" smtClean="0"/>
            <a:t>وتتحدد تكلفة الأصل الثابت داخل المنشأة على أساس تكلفة تصنيعه والتى تتضمن مايلى :</a:t>
          </a:r>
          <a:endParaRPr lang="ar-EG" sz="2800" b="1" kern="1200" dirty="0" smtClean="0"/>
        </a:p>
        <a:p>
          <a:pPr lvl="0" algn="just" defTabSz="1244600" rtl="1">
            <a:lnSpc>
              <a:spcPct val="90000"/>
            </a:lnSpc>
            <a:spcBef>
              <a:spcPct val="0"/>
            </a:spcBef>
            <a:spcAft>
              <a:spcPct val="35000"/>
            </a:spcAft>
          </a:pPr>
          <a:endParaRPr lang="ar-EG" sz="2800" b="1" kern="1200" dirty="0" smtClean="0"/>
        </a:p>
        <a:p>
          <a:pPr lvl="0" algn="just" defTabSz="1244600" rtl="1">
            <a:lnSpc>
              <a:spcPct val="90000"/>
            </a:lnSpc>
            <a:spcBef>
              <a:spcPct val="0"/>
            </a:spcBef>
            <a:spcAft>
              <a:spcPct val="35000"/>
            </a:spcAft>
          </a:pPr>
          <a:endParaRPr lang="ar-EG" sz="2800" b="1" kern="1200" dirty="0" smtClean="0"/>
        </a:p>
        <a:p>
          <a:pPr lvl="0" algn="just" defTabSz="1244600" rtl="1">
            <a:lnSpc>
              <a:spcPct val="90000"/>
            </a:lnSpc>
            <a:spcBef>
              <a:spcPct val="0"/>
            </a:spcBef>
            <a:spcAft>
              <a:spcPct val="35000"/>
            </a:spcAft>
          </a:pPr>
          <a:endParaRPr lang="en-US" sz="2800" b="1" kern="1200" dirty="0"/>
        </a:p>
      </dsp:txBody>
      <dsp:txXfrm>
        <a:off x="142279" y="142279"/>
        <a:ext cx="7945042" cy="45731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endParaRPr lang="ar-EG" sz="3200" kern="1200" dirty="0" smtClean="0"/>
        </a:p>
        <a:p>
          <a:pPr lvl="0" algn="r" defTabSz="1422400" rtl="1">
            <a:lnSpc>
              <a:spcPct val="90000"/>
            </a:lnSpc>
            <a:spcBef>
              <a:spcPct val="0"/>
            </a:spcBef>
            <a:spcAft>
              <a:spcPct val="35000"/>
            </a:spcAft>
          </a:pPr>
          <a:r>
            <a:rPr lang="ar-SA" sz="2800" kern="1200" dirty="0" smtClean="0"/>
            <a:t>مع ملاحظة أن هذه التكلفة لا تتضمن أى فاقد غير طبيعى فى المواد أو الأجور أو تكاليف الانتاج الاخرى.</a:t>
          </a:r>
          <a:endParaRPr lang="en-US" sz="2800" kern="1200" dirty="0"/>
        </a:p>
      </dsp:txBody>
      <dsp:txXfrm>
        <a:off x="142279" y="142279"/>
        <a:ext cx="7945042" cy="45731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endParaRPr lang="ar-EG" sz="1600" b="1" kern="1200" dirty="0" smtClean="0">
            <a:solidFill>
              <a:srgbClr val="FFFF00"/>
            </a:solidFill>
          </a:endParaRPr>
        </a:p>
        <a:p>
          <a:pPr lvl="0" algn="r" defTabSz="711200" rtl="1">
            <a:lnSpc>
              <a:spcPct val="90000"/>
            </a:lnSpc>
            <a:spcBef>
              <a:spcPct val="0"/>
            </a:spcBef>
            <a:spcAft>
              <a:spcPct val="35000"/>
            </a:spcAft>
          </a:pPr>
          <a:endParaRPr lang="ar-EG" sz="1600" b="1" kern="1200" dirty="0" smtClean="0">
            <a:solidFill>
              <a:srgbClr val="FFFF00"/>
            </a:solidFill>
          </a:endParaRPr>
        </a:p>
        <a:p>
          <a:pPr lvl="0" algn="r" defTabSz="711200" rtl="1">
            <a:lnSpc>
              <a:spcPct val="90000"/>
            </a:lnSpc>
            <a:spcBef>
              <a:spcPct val="0"/>
            </a:spcBef>
            <a:spcAft>
              <a:spcPct val="35000"/>
            </a:spcAft>
          </a:pPr>
          <a:endParaRPr lang="ar-EG" sz="1600" b="1" kern="1200" dirty="0" smtClean="0">
            <a:solidFill>
              <a:srgbClr val="FFFF00"/>
            </a:solidFill>
          </a:endParaRPr>
        </a:p>
        <a:p>
          <a:pPr lvl="0" algn="r" defTabSz="711200" rtl="1">
            <a:lnSpc>
              <a:spcPct val="90000"/>
            </a:lnSpc>
            <a:spcBef>
              <a:spcPct val="0"/>
            </a:spcBef>
            <a:spcAft>
              <a:spcPct val="35000"/>
            </a:spcAft>
          </a:pPr>
          <a:endParaRPr lang="ar-EG" sz="1600" b="1" kern="1200" dirty="0" smtClean="0">
            <a:solidFill>
              <a:srgbClr val="FFFF00"/>
            </a:solidFill>
          </a:endParaRPr>
        </a:p>
        <a:p>
          <a:pPr lvl="0" algn="r" defTabSz="711200" rtl="1">
            <a:lnSpc>
              <a:spcPct val="90000"/>
            </a:lnSpc>
            <a:spcBef>
              <a:spcPct val="0"/>
            </a:spcBef>
            <a:spcAft>
              <a:spcPct val="35000"/>
            </a:spcAft>
          </a:pPr>
          <a:endParaRPr lang="ar-EG" sz="1600" b="1" kern="1200" dirty="0" smtClean="0">
            <a:solidFill>
              <a:srgbClr val="FFFF00"/>
            </a:solidFill>
          </a:endParaRPr>
        </a:p>
        <a:p>
          <a:pPr lvl="0" algn="r" defTabSz="711200" rtl="1">
            <a:lnSpc>
              <a:spcPct val="90000"/>
            </a:lnSpc>
            <a:spcBef>
              <a:spcPct val="0"/>
            </a:spcBef>
            <a:spcAft>
              <a:spcPct val="35000"/>
            </a:spcAft>
          </a:pPr>
          <a:r>
            <a:rPr lang="ar-SA" sz="2800" b="1" kern="1200" dirty="0" smtClean="0">
              <a:solidFill>
                <a:srgbClr val="FFFF00"/>
              </a:solidFill>
            </a:rPr>
            <a:t>مثال (3):</a:t>
          </a:r>
          <a:endParaRPr lang="en-US" sz="2800" kern="1200" dirty="0" smtClean="0">
            <a:solidFill>
              <a:srgbClr val="FFFF00"/>
            </a:solidFill>
          </a:endParaRPr>
        </a:p>
        <a:p>
          <a:pPr lvl="0" algn="just" defTabSz="711200" rtl="1">
            <a:lnSpc>
              <a:spcPct val="90000"/>
            </a:lnSpc>
            <a:spcBef>
              <a:spcPct val="0"/>
            </a:spcBef>
            <a:spcAft>
              <a:spcPct val="35000"/>
            </a:spcAft>
          </a:pPr>
          <a:r>
            <a:rPr lang="ar-SA" sz="2400" kern="1200" dirty="0" smtClean="0"/>
            <a:t>في بداية عام 2014م قامت المنشأة بتصنيع معدات بغرض استخدامها في مزاولة النشاط، وتمثلت عناصر التكاليف التي تحملتها المنشأة لتصنيع هذه المعدات فيما يلي: </a:t>
          </a:r>
          <a:endParaRPr lang="ar-EG" sz="2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r>
            <a:rPr lang="ar-SA" sz="2400" kern="1200" dirty="0" smtClean="0"/>
            <a:t>في هذه الحالة يتم إثبات المعدات بمبلغ 50000 جنيه بالقيد التالي: </a:t>
          </a:r>
          <a:endParaRPr lang="ar-EG" sz="2400" kern="1200" dirty="0" smtClean="0"/>
        </a:p>
        <a:p>
          <a:pPr lvl="0" algn="just" defTabSz="711200" rtl="1">
            <a:lnSpc>
              <a:spcPct val="90000"/>
            </a:lnSpc>
            <a:spcBef>
              <a:spcPct val="0"/>
            </a:spcBef>
            <a:spcAft>
              <a:spcPct val="35000"/>
            </a:spcAft>
          </a:pPr>
          <a:endParaRPr lang="ar-EG" sz="1400" kern="1200" dirty="0" smtClean="0"/>
        </a:p>
        <a:p>
          <a:pPr lvl="0" algn="just" defTabSz="711200" rtl="1">
            <a:lnSpc>
              <a:spcPct val="90000"/>
            </a:lnSpc>
            <a:spcBef>
              <a:spcPct val="0"/>
            </a:spcBef>
            <a:spcAft>
              <a:spcPct val="35000"/>
            </a:spcAft>
          </a:pPr>
          <a:endParaRPr lang="ar-EG" sz="1400" kern="1200" dirty="0" smtClean="0"/>
        </a:p>
        <a:p>
          <a:pPr lvl="0" algn="r" defTabSz="711200" rtl="1">
            <a:lnSpc>
              <a:spcPct val="90000"/>
            </a:lnSpc>
            <a:spcBef>
              <a:spcPct val="0"/>
            </a:spcBef>
            <a:spcAft>
              <a:spcPct val="35000"/>
            </a:spcAft>
          </a:pPr>
          <a:endParaRPr lang="ar-EG" sz="1600" kern="1200" dirty="0" smtClean="0"/>
        </a:p>
        <a:p>
          <a:pPr lvl="0" algn="r" defTabSz="711200" rtl="1">
            <a:lnSpc>
              <a:spcPct val="90000"/>
            </a:lnSpc>
            <a:spcBef>
              <a:spcPct val="0"/>
            </a:spcBef>
            <a:spcAft>
              <a:spcPct val="35000"/>
            </a:spcAft>
          </a:pPr>
          <a:endParaRPr lang="ar-EG" sz="1600" kern="1200" dirty="0" smtClean="0"/>
        </a:p>
        <a:p>
          <a:pPr lvl="0" algn="r" defTabSz="711200" rtl="1">
            <a:lnSpc>
              <a:spcPct val="90000"/>
            </a:lnSpc>
            <a:spcBef>
              <a:spcPct val="0"/>
            </a:spcBef>
            <a:spcAft>
              <a:spcPct val="35000"/>
            </a:spcAft>
          </a:pPr>
          <a:endParaRPr lang="ar-EG" sz="1600" kern="1200" dirty="0" smtClean="0"/>
        </a:p>
        <a:p>
          <a:pPr lvl="0" algn="r" defTabSz="711200" rtl="1">
            <a:lnSpc>
              <a:spcPct val="90000"/>
            </a:lnSpc>
            <a:spcBef>
              <a:spcPct val="0"/>
            </a:spcBef>
            <a:spcAft>
              <a:spcPct val="35000"/>
            </a:spcAft>
          </a:pPr>
          <a:endParaRPr lang="en-US" sz="1600" kern="1200" dirty="0"/>
        </a:p>
      </dsp:txBody>
      <dsp:txXfrm>
        <a:off x="142279" y="142279"/>
        <a:ext cx="7945042" cy="45731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endParaRPr lang="ar-EG" sz="1600" kern="1200" dirty="0" smtClean="0"/>
        </a:p>
      </dsp:txBody>
      <dsp:txXfrm>
        <a:off x="142279" y="142279"/>
        <a:ext cx="7945042" cy="4573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800" b="1" kern="1200" dirty="0" smtClean="0">
            <a:solidFill>
              <a:srgbClr val="FFFF00"/>
            </a:solidFill>
          </a:endParaRPr>
        </a:p>
        <a:p>
          <a:pPr lvl="0" algn="just" defTabSz="1066800" rtl="1">
            <a:lnSpc>
              <a:spcPct val="90000"/>
            </a:lnSpc>
            <a:spcBef>
              <a:spcPct val="0"/>
            </a:spcBef>
            <a:spcAft>
              <a:spcPct val="35000"/>
            </a:spcAft>
          </a:pPr>
          <a:endParaRPr lang="ar-EG" sz="2800" b="1" kern="1200" dirty="0" smtClean="0">
            <a:solidFill>
              <a:srgbClr val="FFFF00"/>
            </a:solidFill>
          </a:endParaRPr>
        </a:p>
        <a:p>
          <a:pPr lvl="0" algn="just" defTabSz="1066800" rtl="1">
            <a:lnSpc>
              <a:spcPct val="90000"/>
            </a:lnSpc>
            <a:spcBef>
              <a:spcPct val="0"/>
            </a:spcBef>
            <a:spcAft>
              <a:spcPct val="35000"/>
            </a:spcAft>
          </a:pPr>
          <a:r>
            <a:rPr lang="ar-SA" sz="2800" b="1" kern="1200" dirty="0" smtClean="0">
              <a:solidFill>
                <a:srgbClr val="FFFF00"/>
              </a:solidFill>
            </a:rPr>
            <a:t>بعد دراسة هذا الفصل ينبغي أن يكون الطالب ملماً بالموضوعات التالية: </a:t>
          </a:r>
          <a:endParaRPr lang="en-US" sz="2800" kern="1200" dirty="0" smtClean="0">
            <a:solidFill>
              <a:srgbClr val="FFFF00"/>
            </a:solidFill>
          </a:endParaRPr>
        </a:p>
        <a:p>
          <a:pPr lvl="0" algn="just" defTabSz="1066800" rtl="1">
            <a:lnSpc>
              <a:spcPct val="90000"/>
            </a:lnSpc>
            <a:spcBef>
              <a:spcPct val="0"/>
            </a:spcBef>
            <a:spcAft>
              <a:spcPct val="35000"/>
            </a:spcAft>
          </a:pPr>
          <a:r>
            <a:rPr lang="ar-SA" sz="2800" b="1" kern="1200" dirty="0" smtClean="0">
              <a:solidFill>
                <a:srgbClr val="FFFF00"/>
              </a:solidFill>
            </a:rPr>
            <a:t>المحاسبة عن عمليات اقتناء الأصول الثابتة</a:t>
          </a:r>
          <a:endParaRPr lang="en-US" sz="2800" kern="1200" dirty="0" smtClean="0">
            <a:solidFill>
              <a:srgbClr val="FFFF00"/>
            </a:solidFill>
          </a:endParaRPr>
        </a:p>
        <a:p>
          <a:pPr lvl="0" algn="just" defTabSz="1066800" rtl="1">
            <a:lnSpc>
              <a:spcPct val="90000"/>
            </a:lnSpc>
            <a:spcBef>
              <a:spcPct val="0"/>
            </a:spcBef>
            <a:spcAft>
              <a:spcPct val="35000"/>
            </a:spcAft>
          </a:pPr>
          <a:r>
            <a:rPr lang="ar-SA" sz="2800" b="1" kern="1200" dirty="0" smtClean="0"/>
            <a:t>معالجة النفقات التالية لحيازة الأصول الثابتة</a:t>
          </a:r>
          <a:endParaRPr lang="en-US" sz="2800" kern="1200" dirty="0" smtClean="0"/>
        </a:p>
        <a:p>
          <a:pPr lvl="0" algn="just" defTabSz="1066800" rtl="1">
            <a:lnSpc>
              <a:spcPct val="90000"/>
            </a:lnSpc>
            <a:spcBef>
              <a:spcPct val="0"/>
            </a:spcBef>
            <a:spcAft>
              <a:spcPct val="35000"/>
            </a:spcAft>
          </a:pPr>
          <a:r>
            <a:rPr lang="ar-SA" sz="2800" b="1" kern="1200" dirty="0" smtClean="0"/>
            <a:t>المحاسبة عن عمليات بيع الأصول الثابتة</a:t>
          </a:r>
          <a:endParaRPr lang="ar-EG" sz="2800" b="1" kern="1200" dirty="0" smtClean="0"/>
        </a:p>
        <a:p>
          <a:pPr lvl="0" algn="just" defTabSz="1066800" rtl="1">
            <a:lnSpc>
              <a:spcPct val="90000"/>
            </a:lnSpc>
            <a:spcBef>
              <a:spcPct val="0"/>
            </a:spcBef>
            <a:spcAft>
              <a:spcPct val="35000"/>
            </a:spcAft>
          </a:pPr>
          <a:endParaRPr lang="ar-EG" sz="2800" kern="1200" dirty="0" smtClean="0"/>
        </a:p>
        <a:p>
          <a:pPr lvl="0" algn="just" defTabSz="1066800" rtl="1">
            <a:lnSpc>
              <a:spcPct val="90000"/>
            </a:lnSpc>
            <a:spcBef>
              <a:spcPct val="0"/>
            </a:spcBef>
            <a:spcAft>
              <a:spcPct val="35000"/>
            </a:spcAft>
          </a:pPr>
          <a:endParaRPr lang="ar-EG" sz="2800" b="1" kern="1200" dirty="0" smtClean="0"/>
        </a:p>
        <a:p>
          <a:pPr lvl="0" algn="just" defTabSz="1066800" rtl="1">
            <a:lnSpc>
              <a:spcPct val="90000"/>
            </a:lnSpc>
            <a:spcBef>
              <a:spcPct val="0"/>
            </a:spcBef>
            <a:spcAft>
              <a:spcPct val="35000"/>
            </a:spcAft>
          </a:pPr>
          <a:endParaRPr lang="ar-EG" sz="2800" b="1" kern="1200" dirty="0" smtClean="0"/>
        </a:p>
        <a:p>
          <a:pPr lvl="0" algn="just" defTabSz="1066800" rtl="1">
            <a:lnSpc>
              <a:spcPct val="90000"/>
            </a:lnSpc>
            <a:spcBef>
              <a:spcPct val="0"/>
            </a:spcBef>
            <a:spcAft>
              <a:spcPct val="35000"/>
            </a:spcAft>
          </a:pPr>
          <a:endParaRPr lang="ar-EG" sz="28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en-US" sz="2400" b="1" kern="1200" dirty="0" smtClean="0"/>
        </a:p>
        <a:p>
          <a:pPr lvl="0" algn="just" defTabSz="1066800" rtl="1">
            <a:lnSpc>
              <a:spcPct val="90000"/>
            </a:lnSpc>
            <a:spcBef>
              <a:spcPct val="0"/>
            </a:spcBef>
            <a:spcAft>
              <a:spcPct val="35000"/>
            </a:spcAft>
          </a:pPr>
          <a:endParaRPr lang="en-US" sz="2400" b="1" kern="1200" dirty="0"/>
        </a:p>
      </dsp:txBody>
      <dsp:txXfrm>
        <a:off x="142279" y="142279"/>
        <a:ext cx="7945042" cy="4573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800" b="1" kern="1200" dirty="0" smtClean="0">
            <a:solidFill>
              <a:srgbClr val="FFFF00"/>
            </a:solidFill>
          </a:endParaRPr>
        </a:p>
        <a:p>
          <a:pPr lvl="0" algn="just" defTabSz="1066800" rtl="1">
            <a:lnSpc>
              <a:spcPct val="90000"/>
            </a:lnSpc>
            <a:spcBef>
              <a:spcPct val="0"/>
            </a:spcBef>
            <a:spcAft>
              <a:spcPct val="35000"/>
            </a:spcAft>
          </a:pPr>
          <a:endParaRPr lang="ar-EG" sz="2800" b="1" kern="1200" dirty="0" smtClean="0">
            <a:solidFill>
              <a:srgbClr val="FFFF00"/>
            </a:solidFill>
          </a:endParaRPr>
        </a:p>
        <a:p>
          <a:pPr lvl="0" algn="just" defTabSz="1066800" rtl="1">
            <a:lnSpc>
              <a:spcPct val="90000"/>
            </a:lnSpc>
            <a:spcBef>
              <a:spcPct val="0"/>
            </a:spcBef>
            <a:spcAft>
              <a:spcPct val="35000"/>
            </a:spcAft>
          </a:pPr>
          <a:r>
            <a:rPr lang="ar-SA" sz="2800" kern="1200" dirty="0" smtClean="0"/>
            <a:t>تحتاج منشآت الأعمال أياً كان نوع نشاطها إلى اقتناء وحيازة مجموعة من الأصول الثابتة التي تعتمد عليها المنشأة في مزاولة نشاطها. وتتميز الأصول الثابتة بالخصائص التالية: </a:t>
          </a:r>
          <a:endParaRPr lang="ar-EG" sz="2800" kern="1200" dirty="0" smtClean="0"/>
        </a:p>
        <a:p>
          <a:pPr lvl="0" algn="just" defTabSz="1066800" rtl="1">
            <a:lnSpc>
              <a:spcPct val="90000"/>
            </a:lnSpc>
            <a:spcBef>
              <a:spcPct val="0"/>
            </a:spcBef>
            <a:spcAft>
              <a:spcPct val="35000"/>
            </a:spcAft>
          </a:pPr>
          <a:r>
            <a:rPr lang="ar-SA" sz="2800" kern="1200" dirty="0" smtClean="0"/>
            <a:t>- يتم الحصول على الأصول الثابتة بغرض الاستخدام في عمليات المنشأة وليس بغرض إعادة بيعها.</a:t>
          </a:r>
          <a:endParaRPr lang="en-US" sz="2800" kern="1200" dirty="0" smtClean="0"/>
        </a:p>
        <a:p>
          <a:pPr lvl="0" algn="just" defTabSz="1066800" rtl="1">
            <a:lnSpc>
              <a:spcPct val="90000"/>
            </a:lnSpc>
            <a:spcBef>
              <a:spcPct val="0"/>
            </a:spcBef>
            <a:spcAft>
              <a:spcPct val="35000"/>
            </a:spcAft>
          </a:pPr>
          <a:r>
            <a:rPr lang="ar-SA" sz="2800" kern="1200" dirty="0" smtClean="0"/>
            <a:t>- الأصول الثابتة لها طبيعة معمرة ولها القدرة على تزويد المنشأة بالخدمات أو المنافع على مدى عدة فترات محاسبية في المستقبل. </a:t>
          </a:r>
          <a:endParaRPr lang="en-US" sz="2800" kern="1200" dirty="0" smtClean="0"/>
        </a:p>
        <a:p>
          <a:pPr lvl="0" algn="just" defTabSz="1066800" rtl="1">
            <a:lnSpc>
              <a:spcPct val="90000"/>
            </a:lnSpc>
            <a:spcBef>
              <a:spcPct val="0"/>
            </a:spcBef>
            <a:spcAft>
              <a:spcPct val="35000"/>
            </a:spcAft>
          </a:pPr>
          <a:r>
            <a:rPr lang="ar-SA" sz="2800" kern="1200" dirty="0" smtClean="0"/>
            <a:t>- لها وجود مادي ملموس مما يميزها عن الأصول الأخرى غير الملموسة مثل براءات الاختراع والعلامات التجارية وغيرها، ومن ثم تتضمن الأصول الثابتة الأراضي والمباني والآلات والمعدات والأثاث والسيارات، ... الخ. </a:t>
          </a:r>
          <a:endParaRPr lang="ar-EG" sz="2800" kern="1200" dirty="0" smtClean="0"/>
        </a:p>
        <a:p>
          <a:pPr lvl="0" algn="just" defTabSz="1066800" rtl="1">
            <a:lnSpc>
              <a:spcPct val="90000"/>
            </a:lnSpc>
            <a:spcBef>
              <a:spcPct val="0"/>
            </a:spcBef>
            <a:spcAft>
              <a:spcPct val="35000"/>
            </a:spcAft>
          </a:pPr>
          <a:endParaRPr lang="ar-EG" sz="10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ar-EG" sz="2400" b="1" kern="1200" dirty="0" smtClean="0"/>
        </a:p>
        <a:p>
          <a:pPr lvl="0" algn="just" defTabSz="1066800" rtl="1">
            <a:lnSpc>
              <a:spcPct val="90000"/>
            </a:lnSpc>
            <a:spcBef>
              <a:spcPct val="0"/>
            </a:spcBef>
            <a:spcAft>
              <a:spcPct val="35000"/>
            </a:spcAft>
          </a:pPr>
          <a:endParaRPr lang="en-US" sz="2400" b="1" kern="1200" dirty="0" smtClean="0"/>
        </a:p>
        <a:p>
          <a:pPr lvl="0" algn="just" defTabSz="1066800" rtl="1">
            <a:lnSpc>
              <a:spcPct val="90000"/>
            </a:lnSpc>
            <a:spcBef>
              <a:spcPct val="0"/>
            </a:spcBef>
            <a:spcAft>
              <a:spcPct val="35000"/>
            </a:spcAft>
          </a:pPr>
          <a:endParaRPr lang="en-US" sz="2400" b="1" kern="1200" dirty="0"/>
        </a:p>
      </dsp:txBody>
      <dsp:txXfrm>
        <a:off x="142279" y="142279"/>
        <a:ext cx="7945042" cy="4573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1">
            <a:lnSpc>
              <a:spcPct val="90000"/>
            </a:lnSpc>
            <a:spcBef>
              <a:spcPct val="0"/>
            </a:spcBef>
            <a:spcAft>
              <a:spcPct val="35000"/>
            </a:spcAft>
          </a:pPr>
          <a:endParaRPr lang="ar-EG" sz="3200" kern="1200" dirty="0" smtClean="0"/>
        </a:p>
        <a:p>
          <a:pPr lvl="0" algn="just" defTabSz="1422400" rtl="1">
            <a:lnSpc>
              <a:spcPct val="90000"/>
            </a:lnSpc>
            <a:spcBef>
              <a:spcPct val="0"/>
            </a:spcBef>
            <a:spcAft>
              <a:spcPct val="35000"/>
            </a:spcAft>
          </a:pPr>
          <a:endParaRPr lang="ar-EG" sz="3200" kern="1200" dirty="0" smtClean="0">
            <a:solidFill>
              <a:srgbClr val="FFFF00"/>
            </a:solidFill>
          </a:endParaRPr>
        </a:p>
        <a:p>
          <a:pPr lvl="0" algn="just" defTabSz="1422400" rtl="1">
            <a:lnSpc>
              <a:spcPct val="90000"/>
            </a:lnSpc>
            <a:spcBef>
              <a:spcPct val="0"/>
            </a:spcBef>
            <a:spcAft>
              <a:spcPct val="35000"/>
            </a:spcAft>
          </a:pPr>
          <a:r>
            <a:rPr lang="ar-SA" sz="3200" b="1" kern="1200" dirty="0" smtClean="0">
              <a:solidFill>
                <a:srgbClr val="FFFF00"/>
              </a:solidFill>
            </a:rPr>
            <a:t>أ - الأصول المشتراة:</a:t>
          </a:r>
          <a:endParaRPr lang="en-US" sz="3200" kern="1200" dirty="0" smtClean="0">
            <a:solidFill>
              <a:srgbClr val="FFFF00"/>
            </a:solidFill>
          </a:endParaRPr>
        </a:p>
        <a:p>
          <a:pPr lvl="0" algn="just" defTabSz="1422400" rtl="1">
            <a:lnSpc>
              <a:spcPct val="90000"/>
            </a:lnSpc>
            <a:spcBef>
              <a:spcPct val="0"/>
            </a:spcBef>
            <a:spcAft>
              <a:spcPct val="35000"/>
            </a:spcAft>
          </a:pPr>
          <a:r>
            <a:rPr lang="ar-SA" sz="3200" kern="1200" dirty="0" smtClean="0"/>
            <a:t>تتضمن تكلفة الأصل المشترى ثمن الشراء مضافاً إليه جميع التكاليف اللازمة لإعداد وتجهيز الأصل حتى يصبح في حالة صالحة للاستخدام في الغرض الذي اقتني من أجله، وبالتالي تشمل تكلفة الأصل الثابت ثمن الشراء وتكاليف الشحن والنقل والرسوم الجمركية والتأمين والتركيب والتكاليف المباشرة حتى يجعل الأصل صالحاً للاستخدام.</a:t>
          </a:r>
          <a:endParaRPr lang="en-US" sz="3200" kern="1200" dirty="0" smtClean="0"/>
        </a:p>
        <a:p>
          <a:pPr lvl="0" algn="just" defTabSz="1422400" rtl="1">
            <a:lnSpc>
              <a:spcPct val="90000"/>
            </a:lnSpc>
            <a:spcBef>
              <a:spcPct val="0"/>
            </a:spcBef>
            <a:spcAft>
              <a:spcPct val="35000"/>
            </a:spcAft>
          </a:pPr>
          <a:r>
            <a:rPr lang="ar-SA" sz="3200" kern="1200" dirty="0" smtClean="0"/>
            <a:t>وتتحدد تكلفة الأصل الثابت المشترى طبقا لما يلى :</a:t>
          </a:r>
          <a:endParaRPr lang="ar-EG" sz="3200" kern="1200" dirty="0" smtClean="0"/>
        </a:p>
        <a:p>
          <a:pPr lvl="0" algn="just" defTabSz="1422400" rtl="1">
            <a:lnSpc>
              <a:spcPct val="90000"/>
            </a:lnSpc>
            <a:spcBef>
              <a:spcPct val="0"/>
            </a:spcBef>
            <a:spcAft>
              <a:spcPct val="35000"/>
            </a:spcAft>
          </a:pPr>
          <a:endParaRPr lang="ar-EG" sz="3200" kern="1200" dirty="0" smtClean="0">
            <a:solidFill>
              <a:srgbClr val="FFFF00"/>
            </a:solidFill>
          </a:endParaRPr>
        </a:p>
        <a:p>
          <a:pPr lvl="0" algn="just" defTabSz="1422400" rtl="1">
            <a:lnSpc>
              <a:spcPct val="90000"/>
            </a:lnSpc>
            <a:spcBef>
              <a:spcPct val="0"/>
            </a:spcBef>
            <a:spcAft>
              <a:spcPct val="35000"/>
            </a:spcAft>
          </a:pPr>
          <a:endParaRPr lang="en-US" sz="3200" kern="1200" dirty="0" smtClean="0"/>
        </a:p>
        <a:p>
          <a:pPr lvl="0" algn="just" defTabSz="1422400" rtl="1">
            <a:lnSpc>
              <a:spcPct val="90000"/>
            </a:lnSpc>
            <a:spcBef>
              <a:spcPct val="0"/>
            </a:spcBef>
            <a:spcAft>
              <a:spcPct val="35000"/>
            </a:spcAft>
          </a:pPr>
          <a:endParaRPr lang="en-US" sz="3200" kern="1200" dirty="0"/>
        </a:p>
      </dsp:txBody>
      <dsp:txXfrm>
        <a:off x="142279" y="142279"/>
        <a:ext cx="7945042" cy="4573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endParaRPr lang="ar-EG" sz="3200" kern="1200" dirty="0" smtClean="0"/>
        </a:p>
        <a:p>
          <a:pPr lvl="0" algn="r" defTabSz="1422400" rtl="1">
            <a:lnSpc>
              <a:spcPct val="90000"/>
            </a:lnSpc>
            <a:spcBef>
              <a:spcPct val="0"/>
            </a:spcBef>
            <a:spcAft>
              <a:spcPct val="35000"/>
            </a:spcAft>
          </a:pPr>
          <a:endParaRPr lang="ar-EG" sz="3200" kern="1200" dirty="0" smtClean="0">
            <a:cs typeface="+mn-cs"/>
          </a:endParaRPr>
        </a:p>
      </dsp:txBody>
      <dsp:txXfrm>
        <a:off x="142279" y="142279"/>
        <a:ext cx="7945042" cy="4573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1">
            <a:lnSpc>
              <a:spcPct val="90000"/>
            </a:lnSpc>
            <a:spcBef>
              <a:spcPct val="0"/>
            </a:spcBef>
            <a:spcAft>
              <a:spcPct val="35000"/>
            </a:spcAft>
          </a:pPr>
          <a:r>
            <a:rPr lang="ar-SA" sz="3200" b="1" kern="1200" dirty="0" smtClean="0">
              <a:solidFill>
                <a:srgbClr val="FFFF00"/>
              </a:solidFill>
            </a:rPr>
            <a:t>وتتضمن التكاليف المباشرة المتعلقة باقتناء الأصل مايلى:</a:t>
          </a:r>
          <a:endParaRPr lang="ar-EG" sz="3200" kern="1200" dirty="0" smtClean="0">
            <a:cs typeface="+mn-cs"/>
          </a:endParaRPr>
        </a:p>
        <a:p>
          <a:pPr lvl="0" algn="just" defTabSz="1422400" rtl="1">
            <a:lnSpc>
              <a:spcPct val="90000"/>
            </a:lnSpc>
            <a:spcBef>
              <a:spcPct val="0"/>
            </a:spcBef>
            <a:spcAft>
              <a:spcPct val="35000"/>
            </a:spcAft>
          </a:pPr>
          <a:r>
            <a:rPr lang="ar-SA" sz="3200" kern="1200" dirty="0" smtClean="0"/>
            <a:t>أجور العاملين المتعلقة مباشرة باقتناء الأصل.</a:t>
          </a:r>
          <a:endParaRPr lang="en-US" sz="3200" kern="1200" dirty="0" smtClean="0"/>
        </a:p>
        <a:p>
          <a:pPr lvl="0" algn="just" defTabSz="1422400" rtl="1">
            <a:lnSpc>
              <a:spcPct val="90000"/>
            </a:lnSpc>
            <a:spcBef>
              <a:spcPct val="0"/>
            </a:spcBef>
            <a:spcAft>
              <a:spcPct val="35000"/>
            </a:spcAft>
          </a:pPr>
          <a:r>
            <a:rPr lang="ar-SA" sz="3200" kern="1200" dirty="0" smtClean="0"/>
            <a:t>تكاليف نقل ومناولة وتسليم الأصل.</a:t>
          </a:r>
          <a:endParaRPr lang="en-US" sz="3200" kern="1200" dirty="0" smtClean="0"/>
        </a:p>
        <a:p>
          <a:pPr lvl="0" algn="just" defTabSz="1422400" rtl="1">
            <a:lnSpc>
              <a:spcPct val="90000"/>
            </a:lnSpc>
            <a:spcBef>
              <a:spcPct val="0"/>
            </a:spcBef>
            <a:spcAft>
              <a:spcPct val="35000"/>
            </a:spcAft>
          </a:pPr>
          <a:r>
            <a:rPr lang="ar-SA" sz="3200" kern="1200" dirty="0" smtClean="0"/>
            <a:t>تكاليف إعداد وتجهيز الموقع الذى يوضع به الأصل.</a:t>
          </a:r>
          <a:endParaRPr lang="en-US" sz="3200" kern="1200" dirty="0" smtClean="0"/>
        </a:p>
        <a:p>
          <a:pPr lvl="0" algn="just" defTabSz="1422400" rtl="1">
            <a:lnSpc>
              <a:spcPct val="90000"/>
            </a:lnSpc>
            <a:spcBef>
              <a:spcPct val="0"/>
            </a:spcBef>
            <a:spcAft>
              <a:spcPct val="35000"/>
            </a:spcAft>
          </a:pPr>
          <a:r>
            <a:rPr lang="ar-SA" sz="3200" kern="1200" dirty="0" smtClean="0"/>
            <a:t>تكلفة تجميع وتركيب الأصل.</a:t>
          </a:r>
          <a:endParaRPr lang="en-US" sz="3200" kern="1200" dirty="0" smtClean="0"/>
        </a:p>
        <a:p>
          <a:pPr lvl="0" algn="just" defTabSz="1422400" rtl="1">
            <a:lnSpc>
              <a:spcPct val="90000"/>
            </a:lnSpc>
            <a:spcBef>
              <a:spcPct val="0"/>
            </a:spcBef>
            <a:spcAft>
              <a:spcPct val="35000"/>
            </a:spcAft>
          </a:pPr>
          <a:r>
            <a:rPr lang="ar-SA" sz="3200" kern="1200" dirty="0" smtClean="0"/>
            <a:t>تكلفة تجربة واختبار الأصل </a:t>
          </a:r>
          <a:endParaRPr lang="en-US" sz="3200" kern="1200" dirty="0" smtClean="0"/>
        </a:p>
        <a:p>
          <a:pPr lvl="0" algn="just" defTabSz="1422400" rtl="1">
            <a:lnSpc>
              <a:spcPct val="90000"/>
            </a:lnSpc>
            <a:spcBef>
              <a:spcPct val="0"/>
            </a:spcBef>
            <a:spcAft>
              <a:spcPct val="35000"/>
            </a:spcAft>
          </a:pPr>
          <a:r>
            <a:rPr lang="ar-SA" sz="3200" kern="1200" dirty="0" smtClean="0"/>
            <a:t>الأتعاب المهنية (أتعاب الخبراء المتعلقة باقتناء الأصل).</a:t>
          </a:r>
          <a:endParaRPr lang="en-US" sz="3200" kern="1200" dirty="0">
            <a:cs typeface="+mn-cs"/>
          </a:endParaRPr>
        </a:p>
      </dsp:txBody>
      <dsp:txXfrm>
        <a:off x="142279" y="142279"/>
        <a:ext cx="7945042" cy="4573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513398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solidFill>
                <a:srgbClr val="FFFF00"/>
              </a:solidFill>
            </a:rPr>
            <a:t>وقد يتم شراء الأصل الثابت نقداً أو بشيك على البنك أو على الحساب، وبالتالي يكون قيد اقتناء الأصل:</a:t>
          </a:r>
          <a:endParaRPr lang="ar-EG" sz="2800" b="1" kern="1200" dirty="0" smtClean="0">
            <a:solidFill>
              <a:srgbClr val="FFFF00"/>
            </a:solidFill>
          </a:endParaRPr>
        </a:p>
        <a:p>
          <a:pPr lvl="0" algn="r" defTabSz="1244600" rtl="1">
            <a:lnSpc>
              <a:spcPct val="90000"/>
            </a:lnSpc>
            <a:spcBef>
              <a:spcPct val="0"/>
            </a:spcBef>
            <a:spcAft>
              <a:spcPct val="35000"/>
            </a:spcAft>
          </a:pPr>
          <a:endParaRPr lang="ar-EG" sz="2800" b="1" kern="1200" dirty="0" smtClean="0">
            <a:solidFill>
              <a:srgbClr val="FFFF00"/>
            </a:solidFill>
          </a:endParaRPr>
        </a:p>
        <a:p>
          <a:pPr lvl="0" algn="r" defTabSz="1244600" rtl="1">
            <a:lnSpc>
              <a:spcPct val="90000"/>
            </a:lnSpc>
            <a:spcBef>
              <a:spcPct val="0"/>
            </a:spcBef>
            <a:spcAft>
              <a:spcPct val="35000"/>
            </a:spcAft>
          </a:pPr>
          <a:endParaRPr lang="ar-EG" sz="3200" kern="1200" dirty="0" smtClean="0"/>
        </a:p>
        <a:p>
          <a:pPr lvl="0" algn="r" defTabSz="1244600" rtl="1">
            <a:lnSpc>
              <a:spcPct val="90000"/>
            </a:lnSpc>
            <a:spcBef>
              <a:spcPct val="0"/>
            </a:spcBef>
            <a:spcAft>
              <a:spcPct val="35000"/>
            </a:spcAft>
          </a:pPr>
          <a:endParaRPr lang="ar-EG" sz="3200" kern="1200" dirty="0" smtClean="0"/>
        </a:p>
        <a:p>
          <a:pPr lvl="0" algn="r" defTabSz="1244600" rtl="1">
            <a:lnSpc>
              <a:spcPct val="90000"/>
            </a:lnSpc>
            <a:spcBef>
              <a:spcPct val="0"/>
            </a:spcBef>
            <a:spcAft>
              <a:spcPct val="35000"/>
            </a:spcAft>
          </a:pPr>
          <a:endParaRPr lang="ar-EG" sz="3200" kern="1200" dirty="0" smtClean="0"/>
        </a:p>
        <a:p>
          <a:pPr lvl="0" algn="r" defTabSz="1244600" rtl="1">
            <a:lnSpc>
              <a:spcPct val="90000"/>
            </a:lnSpc>
            <a:spcBef>
              <a:spcPct val="0"/>
            </a:spcBef>
            <a:spcAft>
              <a:spcPct val="35000"/>
            </a:spcAft>
          </a:pPr>
          <a:endParaRPr lang="ar-EG" sz="3200" kern="1200" dirty="0" smtClean="0"/>
        </a:p>
        <a:p>
          <a:pPr lvl="0" algn="r" defTabSz="1244600" rtl="1">
            <a:lnSpc>
              <a:spcPct val="90000"/>
            </a:lnSpc>
            <a:spcBef>
              <a:spcPct val="0"/>
            </a:spcBef>
            <a:spcAft>
              <a:spcPct val="35000"/>
            </a:spcAft>
          </a:pPr>
          <a:endParaRPr lang="ar-EG" sz="3200" kern="1200" dirty="0" smtClean="0"/>
        </a:p>
        <a:p>
          <a:pPr lvl="0" algn="r" defTabSz="1244600" rtl="1">
            <a:lnSpc>
              <a:spcPct val="90000"/>
            </a:lnSpc>
            <a:spcBef>
              <a:spcPct val="0"/>
            </a:spcBef>
            <a:spcAft>
              <a:spcPct val="35000"/>
            </a:spcAft>
          </a:pPr>
          <a:endParaRPr lang="en-US" sz="3200" kern="1200" dirty="0"/>
        </a:p>
      </dsp:txBody>
      <dsp:txXfrm>
        <a:off x="150369" y="150369"/>
        <a:ext cx="7928862" cy="48332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endParaRPr lang="ar-EG" sz="2400" kern="1200" dirty="0" smtClean="0"/>
        </a:p>
        <a:p>
          <a:pPr lvl="0" algn="just" defTabSz="1066800" rtl="1">
            <a:lnSpc>
              <a:spcPct val="90000"/>
            </a:lnSpc>
            <a:spcBef>
              <a:spcPct val="0"/>
            </a:spcBef>
            <a:spcAft>
              <a:spcPct val="35000"/>
            </a:spcAft>
          </a:pPr>
          <a:endParaRPr lang="ar-EG" sz="2400" kern="1200" dirty="0" smtClean="0"/>
        </a:p>
        <a:p>
          <a:pPr lvl="0" algn="just" defTabSz="1066800" rtl="1">
            <a:lnSpc>
              <a:spcPct val="90000"/>
            </a:lnSpc>
            <a:spcBef>
              <a:spcPct val="0"/>
            </a:spcBef>
            <a:spcAft>
              <a:spcPct val="35000"/>
            </a:spcAft>
          </a:pPr>
          <a:r>
            <a:rPr lang="ar-SA" sz="2800" b="1" kern="1200" dirty="0" smtClean="0">
              <a:solidFill>
                <a:srgbClr val="FFFF00"/>
              </a:solidFill>
            </a:rPr>
            <a:t>مثال (1):</a:t>
          </a:r>
          <a:endParaRPr lang="en-US" sz="2800" kern="1200" dirty="0" smtClean="0">
            <a:solidFill>
              <a:srgbClr val="FFFF00"/>
            </a:solidFill>
          </a:endParaRPr>
        </a:p>
        <a:p>
          <a:pPr lvl="0" algn="just" defTabSz="1066800" rtl="1">
            <a:lnSpc>
              <a:spcPct val="90000"/>
            </a:lnSpc>
            <a:spcBef>
              <a:spcPct val="0"/>
            </a:spcBef>
            <a:spcAft>
              <a:spcPct val="35000"/>
            </a:spcAft>
          </a:pPr>
          <a:r>
            <a:rPr lang="ar-SA" sz="2800" kern="1200" dirty="0" smtClean="0"/>
            <a:t>في </a:t>
          </a:r>
          <a:r>
            <a:rPr lang="ar-EG" sz="2800" kern="1200" dirty="0" smtClean="0"/>
            <a:t>4/15 </a:t>
          </a:r>
          <a:r>
            <a:rPr lang="ar-SA" sz="2800" kern="1200" dirty="0" smtClean="0"/>
            <a:t>قامت المنشأة باستيراد آلات بمبلغ 200</a:t>
          </a:r>
          <a:r>
            <a:rPr lang="ar-EG" sz="2800" kern="1200" dirty="0" smtClean="0"/>
            <a:t>,</a:t>
          </a:r>
          <a:r>
            <a:rPr lang="ar-SA" sz="2800" kern="1200" dirty="0" smtClean="0"/>
            <a:t>000 جنيه وسددت القيمة بشيك، كما قامت المنشأة بسداد رسوم جمركية بمبلغ 10</a:t>
          </a:r>
          <a:r>
            <a:rPr lang="ar-EG" sz="2800" kern="1200" dirty="0" smtClean="0"/>
            <a:t>,</a:t>
          </a:r>
          <a:r>
            <a:rPr lang="ar-SA" sz="2800" kern="1200" dirty="0" smtClean="0"/>
            <a:t>000 جنيه ومصاريف نقل وشحن بمبلغ 4</a:t>
          </a:r>
          <a:r>
            <a:rPr lang="ar-EG" sz="2800" kern="1200" dirty="0" smtClean="0"/>
            <a:t>,</a:t>
          </a:r>
          <a:r>
            <a:rPr lang="ar-SA" sz="2800" kern="1200" dirty="0" smtClean="0"/>
            <a:t>000 جنيه ومصاريف تركيب بلغت 2</a:t>
          </a:r>
          <a:r>
            <a:rPr lang="ar-EG" sz="2800" kern="1200" dirty="0" smtClean="0"/>
            <a:t>,</a:t>
          </a:r>
          <a:r>
            <a:rPr lang="ar-SA" sz="2800" kern="1200" dirty="0" smtClean="0"/>
            <a:t>000 جنيه. </a:t>
          </a:r>
          <a:endParaRPr lang="en-US" sz="2800" kern="1200" dirty="0" smtClean="0"/>
        </a:p>
        <a:p>
          <a:pPr lvl="0" algn="just" defTabSz="1066800" rtl="1">
            <a:lnSpc>
              <a:spcPct val="90000"/>
            </a:lnSpc>
            <a:spcBef>
              <a:spcPct val="0"/>
            </a:spcBef>
            <a:spcAft>
              <a:spcPct val="35000"/>
            </a:spcAft>
          </a:pPr>
          <a:r>
            <a:rPr lang="ar-SA" sz="2800" kern="1200" dirty="0" smtClean="0"/>
            <a:t>في هذه الحالة تكون تكلفة الآلات 216</a:t>
          </a:r>
          <a:r>
            <a:rPr lang="ar-EG" sz="2800" kern="1200" dirty="0" smtClean="0"/>
            <a:t>,</a:t>
          </a:r>
          <a:r>
            <a:rPr lang="ar-SA" sz="2800" kern="1200" dirty="0" smtClean="0"/>
            <a:t>000 جنيه تم حسابها كالتالي: </a:t>
          </a:r>
          <a:endParaRPr lang="en-US" sz="2800" kern="1200" dirty="0" smtClean="0"/>
        </a:p>
        <a:p>
          <a:pPr lvl="0" algn="just" defTabSz="1066800" rtl="1">
            <a:lnSpc>
              <a:spcPct val="90000"/>
            </a:lnSpc>
            <a:spcBef>
              <a:spcPct val="0"/>
            </a:spcBef>
            <a:spcAft>
              <a:spcPct val="35000"/>
            </a:spcAft>
          </a:pPr>
          <a:r>
            <a:rPr lang="ar-SA" sz="2800" kern="1200" dirty="0" smtClean="0"/>
            <a:t>ثمن الشراء 200</a:t>
          </a:r>
          <a:r>
            <a:rPr lang="ar-EG" sz="2800" kern="1200" dirty="0" smtClean="0"/>
            <a:t>,</a:t>
          </a:r>
          <a:r>
            <a:rPr lang="ar-SA" sz="2800" kern="1200" dirty="0" smtClean="0"/>
            <a:t>000 جنيه، يضاف إليه الرسوم الجمركية 10</a:t>
          </a:r>
          <a:r>
            <a:rPr lang="ar-EG" sz="2800" kern="1200" dirty="0" smtClean="0"/>
            <a:t>,</a:t>
          </a:r>
          <a:r>
            <a:rPr lang="ar-SA" sz="2800" kern="1200" dirty="0" smtClean="0"/>
            <a:t>000+ مصاريف النقل والشحن4</a:t>
          </a:r>
          <a:r>
            <a:rPr lang="ar-EG" sz="2800" kern="1200" dirty="0" smtClean="0"/>
            <a:t>,</a:t>
          </a:r>
          <a:r>
            <a:rPr lang="ar-SA" sz="2800" kern="1200" dirty="0" smtClean="0"/>
            <a:t>000 + مصاريف التركيب 2</a:t>
          </a:r>
          <a:r>
            <a:rPr lang="ar-EG" sz="2800" kern="1200" dirty="0" smtClean="0"/>
            <a:t>,</a:t>
          </a:r>
          <a:r>
            <a:rPr lang="ar-SA" sz="2800" kern="1200" dirty="0" smtClean="0"/>
            <a:t>000 جنيه</a:t>
          </a:r>
          <a:endParaRPr lang="en-US" sz="2800" kern="1200" dirty="0" smtClean="0"/>
        </a:p>
        <a:p>
          <a:pPr lvl="0" algn="just" defTabSz="1066800" rtl="1">
            <a:lnSpc>
              <a:spcPct val="90000"/>
            </a:lnSpc>
            <a:spcBef>
              <a:spcPct val="0"/>
            </a:spcBef>
            <a:spcAft>
              <a:spcPct val="35000"/>
            </a:spcAft>
          </a:pPr>
          <a:r>
            <a:rPr lang="ar-SA" sz="2800" b="1" kern="1200" dirty="0" smtClean="0">
              <a:solidFill>
                <a:srgbClr val="FFFF00"/>
              </a:solidFill>
            </a:rPr>
            <a:t>ويتم إثبات اقتناء الآلات بالقيد التالي:</a:t>
          </a:r>
          <a:endParaRPr lang="ar-EG" sz="2800" b="1" kern="1200" dirty="0" smtClean="0">
            <a:solidFill>
              <a:srgbClr val="FFFF00"/>
            </a:solidFill>
          </a:endParaRPr>
        </a:p>
        <a:p>
          <a:pPr lvl="0" algn="just" defTabSz="1066800" rtl="1">
            <a:lnSpc>
              <a:spcPct val="90000"/>
            </a:lnSpc>
            <a:spcBef>
              <a:spcPct val="0"/>
            </a:spcBef>
            <a:spcAft>
              <a:spcPct val="35000"/>
            </a:spcAft>
          </a:pPr>
          <a:endParaRPr lang="en-US" sz="2400" kern="1200" dirty="0" smtClean="0"/>
        </a:p>
        <a:p>
          <a:pPr lvl="0" algn="just" defTabSz="1066800" rtl="1">
            <a:lnSpc>
              <a:spcPct val="90000"/>
            </a:lnSpc>
            <a:spcBef>
              <a:spcPct val="0"/>
            </a:spcBef>
            <a:spcAft>
              <a:spcPct val="35000"/>
            </a:spcAft>
          </a:pPr>
          <a:endParaRPr lang="en-US" sz="2400" kern="1200" dirty="0"/>
        </a:p>
      </dsp:txBody>
      <dsp:txXfrm>
        <a:off x="142279" y="142279"/>
        <a:ext cx="7945042" cy="4573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r>
            <a:rPr lang="ar-SA" sz="3200" b="1" kern="1200" dirty="0" smtClean="0">
              <a:solidFill>
                <a:srgbClr val="FFFF00"/>
              </a:solidFill>
            </a:rPr>
            <a:t>ويتم إثبات اقتناء الآلات بالقيد التالي:</a:t>
          </a: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ar-EG" sz="3200" b="1" kern="1200" dirty="0" smtClean="0">
            <a:solidFill>
              <a:srgbClr val="FFFF00"/>
            </a:solidFill>
          </a:endParaRPr>
        </a:p>
        <a:p>
          <a:pPr lvl="0" algn="just" defTabSz="1422400" rtl="1">
            <a:lnSpc>
              <a:spcPct val="90000"/>
            </a:lnSpc>
            <a:spcBef>
              <a:spcPct val="0"/>
            </a:spcBef>
            <a:spcAft>
              <a:spcPct val="35000"/>
            </a:spcAft>
          </a:pPr>
          <a:endParaRPr lang="en-US" sz="3200" kern="1200" dirty="0"/>
        </a:p>
      </dsp:txBody>
      <dsp:txXfrm>
        <a:off x="142279" y="142279"/>
        <a:ext cx="7945042" cy="45731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smtClean="0">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170099"/>
          </a:xfrm>
          <a:prstGeom prst="rect">
            <a:avLst/>
          </a:prstGeom>
          <a:noFill/>
          <a:ln w="9525">
            <a:noFill/>
            <a:miter lim="800000"/>
            <a:headEnd/>
            <a:tailEnd/>
          </a:ln>
          <a:effectLst/>
        </p:spPr>
        <p:txBody>
          <a:bodyPr wrap="square">
            <a:spAutoFit/>
          </a:bodyPr>
          <a:lstStyle/>
          <a:p>
            <a:pPr algn="ctr" rtl="1"/>
            <a:r>
              <a:rPr lang="ar-SA" sz="4400" b="1" dirty="0" smtClean="0">
                <a:solidFill>
                  <a:srgbClr val="C00000"/>
                </a:solidFill>
              </a:rPr>
              <a:t>الفصل الرابع</a:t>
            </a:r>
            <a:endParaRPr lang="en-US" sz="4400" b="1" dirty="0" smtClean="0">
              <a:solidFill>
                <a:srgbClr val="C00000"/>
              </a:solidFill>
            </a:endParaRPr>
          </a:p>
          <a:p>
            <a:pPr algn="ctr" rtl="1"/>
            <a:r>
              <a:rPr lang="ar-SA" sz="4400" b="1" dirty="0" smtClean="0">
                <a:solidFill>
                  <a:srgbClr val="C00000"/>
                </a:solidFill>
              </a:rPr>
              <a:t>العمليات الرأسمالية</a:t>
            </a:r>
            <a:endParaRPr lang="en-US" sz="4400" b="1" dirty="0" smtClean="0">
              <a:solidFill>
                <a:srgbClr val="C00000"/>
              </a:solidFill>
            </a:endParaRPr>
          </a:p>
          <a:p>
            <a:pPr algn="ctr" rtl="1"/>
            <a:r>
              <a:rPr lang="en-US" sz="4000" b="1" dirty="0" smtClean="0">
                <a:solidFill>
                  <a:srgbClr val="C00000"/>
                </a:solidFill>
              </a:rPr>
              <a:t>)</a:t>
            </a:r>
            <a:r>
              <a:rPr lang="ar-EG" sz="4000" b="1" dirty="0" smtClean="0">
                <a:solidFill>
                  <a:srgbClr val="C00000"/>
                </a:solidFill>
              </a:rPr>
              <a:t>محاضرة 7) </a:t>
            </a:r>
            <a:endParaRPr lang="en-US" sz="4000" b="1" dirty="0">
              <a:solidFill>
                <a:srgbClr val="C00000"/>
              </a:solidFill>
            </a:endParaRPr>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6" name="Slide Number Placeholder 5"/>
          <p:cNvSpPr>
            <a:spLocks noGrp="1"/>
          </p:cNvSpPr>
          <p:nvPr>
            <p:ph type="sldNum" sz="quarter" idx="11"/>
          </p:nvPr>
        </p:nvSpPr>
        <p:spPr/>
        <p:txBody>
          <a:bodyPr/>
          <a:lstStyle/>
          <a:p>
            <a:fld id="{383FE65D-E960-45BD-8B87-5F99C00F43C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10</a:t>
            </a:fld>
            <a:endParaRPr lang="en-US"/>
          </a:p>
        </p:txBody>
      </p:sp>
      <p:graphicFrame>
        <p:nvGraphicFramePr>
          <p:cNvPr id="9" name="Table 8"/>
          <p:cNvGraphicFramePr>
            <a:graphicFrameLocks noGrp="1"/>
          </p:cNvGraphicFramePr>
          <p:nvPr/>
        </p:nvGraphicFramePr>
        <p:xfrm>
          <a:off x="928662" y="3071810"/>
          <a:ext cx="7429552" cy="1483360"/>
        </p:xfrm>
        <a:graphic>
          <a:graphicData uri="http://schemas.openxmlformats.org/drawingml/2006/table">
            <a:tbl>
              <a:tblPr rtl="1" firstRow="1" bandRow="1">
                <a:tableStyleId>{5C22544A-7EE6-4342-B048-85BDC9FD1C3A}</a:tableStyleId>
              </a:tblPr>
              <a:tblGrid>
                <a:gridCol w="1238296"/>
                <a:gridCol w="1300154"/>
                <a:gridCol w="3621062"/>
                <a:gridCol w="1270040"/>
              </a:tblGrid>
              <a:tr h="370840">
                <a:tc>
                  <a:txBody>
                    <a:bodyPr/>
                    <a:lstStyle/>
                    <a:p>
                      <a:pPr algn="ctr" rtl="1">
                        <a:lnSpc>
                          <a:spcPct val="115000"/>
                        </a:lnSpc>
                        <a:spcAft>
                          <a:spcPts val="0"/>
                        </a:spcAft>
                      </a:pPr>
                      <a:r>
                        <a:rPr lang="ar-SA" sz="2000" b="1" dirty="0">
                          <a:solidFill>
                            <a:schemeClr val="tx1"/>
                          </a:solidFill>
                          <a:latin typeface="Times New Roman"/>
                          <a:ea typeface="Times New Roman"/>
                          <a:cs typeface="Simplified Arabic"/>
                        </a:rPr>
                        <a:t>مدين</a:t>
                      </a:r>
                      <a:endParaRPr lang="en-US" sz="1800" b="1"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a:solidFill>
                            <a:schemeClr val="tx1"/>
                          </a:solidFill>
                          <a:latin typeface="Times New Roman"/>
                          <a:ea typeface="Times New Roman"/>
                          <a:cs typeface="Simplified Arabic"/>
                        </a:rPr>
                        <a:t>دائن</a:t>
                      </a:r>
                      <a:endParaRPr lang="en-US" sz="1800" b="1">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dirty="0">
                          <a:solidFill>
                            <a:schemeClr val="tx1"/>
                          </a:solidFill>
                          <a:latin typeface="Times New Roman"/>
                          <a:ea typeface="Times New Roman"/>
                          <a:cs typeface="Simplified Arabic"/>
                        </a:rPr>
                        <a:t>بيـــــــــــــــان</a:t>
                      </a:r>
                      <a:endParaRPr lang="en-US" sz="1800" b="1"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dirty="0">
                          <a:solidFill>
                            <a:schemeClr val="tx1"/>
                          </a:solidFill>
                          <a:latin typeface="Times New Roman"/>
                          <a:ea typeface="Times New Roman"/>
                          <a:cs typeface="Simplified Arabic"/>
                        </a:rPr>
                        <a:t>التاريخ</a:t>
                      </a:r>
                      <a:endParaRPr lang="en-US" sz="1800" b="1" dirty="0">
                        <a:solidFill>
                          <a:schemeClr val="tx1"/>
                        </a:solidFill>
                        <a:latin typeface="Times New Roman"/>
                        <a:ea typeface="Times New Roman"/>
                        <a:cs typeface="Arial"/>
                      </a:endParaRPr>
                    </a:p>
                  </a:txBody>
                  <a:tcPr marL="68580" marR="68580" marT="0" marB="0" anchor="ctr">
                    <a:solidFill>
                      <a:schemeClr val="bg2">
                        <a:lumMod val="90000"/>
                      </a:schemeClr>
                    </a:solidFill>
                  </a:tcPr>
                </a:tc>
              </a:tr>
              <a:tr h="370840">
                <a:tc>
                  <a:txBody>
                    <a:bodyPr/>
                    <a:lstStyle/>
                    <a:p>
                      <a:pPr algn="justLow" rtl="1">
                        <a:lnSpc>
                          <a:spcPct val="115000"/>
                        </a:lnSpc>
                        <a:spcAft>
                          <a:spcPts val="0"/>
                        </a:spcAft>
                      </a:pPr>
                      <a:r>
                        <a:rPr lang="ar-SA" sz="2000" b="1">
                          <a:latin typeface="Times New Roman"/>
                          <a:ea typeface="Times New Roman"/>
                          <a:cs typeface="Simplified Arabic"/>
                        </a:rPr>
                        <a:t>216000</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من حـ/ الآلات</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15/4</a:t>
                      </a:r>
                      <a:endParaRPr lang="en-US" sz="1800" b="1">
                        <a:latin typeface="Times New Roman"/>
                        <a:ea typeface="Times New Roman"/>
                        <a:cs typeface="Arial"/>
                      </a:endParaRPr>
                    </a:p>
                  </a:txBody>
                  <a:tcPr marL="68580" marR="68580" marT="0" marB="0"/>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lang="ar-SA" sz="2000" b="1">
                          <a:latin typeface="Times New Roman"/>
                          <a:ea typeface="Times New Roman"/>
                          <a:cs typeface="Simplified Arabic"/>
                        </a:rPr>
                        <a:t>216000</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dirty="0">
                          <a:latin typeface="Times New Roman"/>
                          <a:ea typeface="Times New Roman"/>
                          <a:cs typeface="Simplified Arabic"/>
                        </a:rPr>
                        <a:t>                إلى حـ/ البنك</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2000" b="1">
                          <a:latin typeface="Times New Roman"/>
                          <a:ea typeface="Times New Roman"/>
                          <a:cs typeface="Simplified Arabic"/>
                        </a:rPr>
                        <a:t>(إثبات شراء الآلات)</a:t>
                      </a:r>
                      <a:endParaRPr lang="en-US" sz="1800" b="1">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847583824"/>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12</a:t>
            </a:fld>
            <a:endParaRPr lang="en-US"/>
          </a:p>
        </p:txBody>
      </p:sp>
      <p:graphicFrame>
        <p:nvGraphicFramePr>
          <p:cNvPr id="10" name="Table 9"/>
          <p:cNvGraphicFramePr>
            <a:graphicFrameLocks noGrp="1"/>
          </p:cNvGraphicFramePr>
          <p:nvPr/>
        </p:nvGraphicFramePr>
        <p:xfrm>
          <a:off x="1000100" y="2357430"/>
          <a:ext cx="7358116" cy="2966720"/>
        </p:xfrm>
        <a:graphic>
          <a:graphicData uri="http://schemas.openxmlformats.org/drawingml/2006/table">
            <a:tbl>
              <a:tblPr rtl="1" firstRow="1" bandRow="1">
                <a:tableStyleId>{5C22544A-7EE6-4342-B048-85BDC9FD1C3A}</a:tableStyleId>
              </a:tblPr>
              <a:tblGrid>
                <a:gridCol w="1030334"/>
                <a:gridCol w="1168392"/>
                <a:gridCol w="3894110"/>
                <a:gridCol w="1265280"/>
              </a:tblGrid>
              <a:tr h="370840">
                <a:tc>
                  <a:txBody>
                    <a:bodyPr/>
                    <a:lstStyle/>
                    <a:p>
                      <a:pPr algn="ctr" rtl="1">
                        <a:lnSpc>
                          <a:spcPct val="115000"/>
                        </a:lnSpc>
                        <a:spcAft>
                          <a:spcPts val="0"/>
                        </a:spcAft>
                      </a:pPr>
                      <a:r>
                        <a:rPr lang="ar-SA" sz="2000" dirty="0">
                          <a:solidFill>
                            <a:schemeClr val="tx1"/>
                          </a:solidFill>
                          <a:latin typeface="Times New Roman"/>
                          <a:ea typeface="Times New Roman"/>
                          <a:cs typeface="Simplified Arabic"/>
                        </a:rPr>
                        <a:t>مدين</a:t>
                      </a:r>
                      <a:endParaRPr lang="en-US" sz="1800" dirty="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a:solidFill>
                            <a:schemeClr val="tx1"/>
                          </a:solidFill>
                          <a:latin typeface="Times New Roman"/>
                          <a:ea typeface="Times New Roman"/>
                          <a:cs typeface="Simplified Arabic"/>
                        </a:rPr>
                        <a:t>دائن</a:t>
                      </a:r>
                      <a:endParaRPr lang="en-US" sz="180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a:solidFill>
                            <a:schemeClr val="tx1"/>
                          </a:solidFill>
                          <a:latin typeface="Times New Roman"/>
                          <a:ea typeface="Times New Roman"/>
                          <a:cs typeface="Simplified Arabic"/>
                        </a:rPr>
                        <a:t>بيــــــــــــــــــــــان</a:t>
                      </a:r>
                      <a:endParaRPr lang="en-US" sz="1800">
                        <a:solidFill>
                          <a:schemeClr val="tx1"/>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dirty="0">
                          <a:solidFill>
                            <a:schemeClr val="tx1"/>
                          </a:solidFill>
                          <a:latin typeface="Times New Roman"/>
                          <a:ea typeface="Times New Roman"/>
                          <a:cs typeface="Simplified Arabic"/>
                        </a:rPr>
                        <a:t>التاريخ</a:t>
                      </a:r>
                      <a:endParaRPr lang="en-US" sz="1800" dirty="0">
                        <a:solidFill>
                          <a:schemeClr val="tx1"/>
                        </a:solidFill>
                        <a:latin typeface="Times New Roman"/>
                        <a:ea typeface="Times New Roman"/>
                        <a:cs typeface="Arial"/>
                      </a:endParaRPr>
                    </a:p>
                  </a:txBody>
                  <a:tcPr marL="68580" marR="68580" marT="0" marB="0" anchor="ctr">
                    <a:solidFill>
                      <a:schemeClr val="bg2">
                        <a:lumMod val="90000"/>
                      </a:schemeClr>
                    </a:solidFill>
                  </a:tcPr>
                </a:tc>
              </a:tr>
              <a:tr h="370840">
                <a:tc>
                  <a:txBody>
                    <a:bodyPr/>
                    <a:lstStyle/>
                    <a:p>
                      <a:pPr algn="justLow" rtl="1">
                        <a:lnSpc>
                          <a:spcPct val="115000"/>
                        </a:lnSpc>
                        <a:spcAft>
                          <a:spcPts val="0"/>
                        </a:spcAft>
                      </a:pPr>
                      <a:r>
                        <a:rPr lang="ar-SA" sz="2000" b="1">
                          <a:latin typeface="Times New Roman"/>
                          <a:ea typeface="Times New Roman"/>
                          <a:cs typeface="Simplified Arabic"/>
                        </a:rPr>
                        <a:t>92500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من حـ/ السيارة</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latin typeface="Times New Roman"/>
                          <a:ea typeface="Times New Roman"/>
                          <a:cs typeface="Simplified Arabic"/>
                        </a:rPr>
                        <a:t>25/2</a:t>
                      </a:r>
                      <a:endParaRPr lang="en-US" sz="1800" b="1" dirty="0">
                        <a:latin typeface="Times New Roman"/>
                        <a:ea typeface="Times New Roman"/>
                        <a:cs typeface="Arial"/>
                      </a:endParaRPr>
                    </a:p>
                  </a:txBody>
                  <a:tcPr marL="68580" marR="68580" marT="0" marB="0" anchor="ctr"/>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          إلى مذكورين</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nchor="ctr"/>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80000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          حـ/ الدائنون</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nchor="ctr"/>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12500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          حـ/ الخزينة</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nchor="ctr"/>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b="1">
                          <a:latin typeface="Times New Roman"/>
                          <a:ea typeface="Times New Roman"/>
                          <a:cs typeface="Simplified Arabic"/>
                        </a:rPr>
                        <a:t>(إثبات شراء السيارة)</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nchor="ctr"/>
                </a:tc>
              </a:tr>
              <a:tr h="370840">
                <a:tc>
                  <a:txBody>
                    <a:bodyPr/>
                    <a:lstStyle/>
                    <a:p>
                      <a:pPr algn="justLow" rtl="1">
                        <a:lnSpc>
                          <a:spcPct val="115000"/>
                        </a:lnSpc>
                        <a:spcAft>
                          <a:spcPts val="0"/>
                        </a:spcAft>
                      </a:pPr>
                      <a:r>
                        <a:rPr lang="ar-SA" sz="2000" b="1">
                          <a:latin typeface="Times New Roman"/>
                          <a:ea typeface="Times New Roman"/>
                          <a:cs typeface="Simplified Arabic"/>
                        </a:rPr>
                        <a:t>1500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من حـ/ مصاريف ترخيص السيارة</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latin typeface="Times New Roman"/>
                          <a:ea typeface="Times New Roman"/>
                          <a:cs typeface="Simplified Arabic"/>
                        </a:rPr>
                        <a:t>26/2</a:t>
                      </a:r>
                      <a:endParaRPr lang="en-US" sz="1800" b="1" dirty="0">
                        <a:latin typeface="Times New Roman"/>
                        <a:ea typeface="Times New Roman"/>
                        <a:cs typeface="Arial"/>
                      </a:endParaRPr>
                    </a:p>
                  </a:txBody>
                  <a:tcPr marL="68580" marR="68580" marT="0" marB="0" anchor="ctr"/>
                </a:tc>
              </a:tr>
              <a:tr h="370840">
                <a:tc>
                  <a:txBody>
                    <a:bodyPr/>
                    <a:lstStyle/>
                    <a:p>
                      <a:pPr algn="justLow" rtl="1">
                        <a:lnSpc>
                          <a:spcPct val="115000"/>
                        </a:lnSpc>
                        <a:spcAft>
                          <a:spcPts val="0"/>
                        </a:spcAft>
                      </a:pPr>
                      <a:endParaRPr lang="ar-SA" sz="2000" b="1">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latin typeface="Times New Roman"/>
                          <a:ea typeface="Times New Roman"/>
                          <a:cs typeface="Simplified Arabic"/>
                        </a:rPr>
                        <a:t>1500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1" dirty="0">
                          <a:latin typeface="Times New Roman"/>
                          <a:ea typeface="Times New Roman"/>
                          <a:cs typeface="Simplified Arabic"/>
                        </a:rPr>
                        <a:t>          إلى حـ/ الخزينة</a:t>
                      </a:r>
                      <a:endParaRPr lang="en-US" sz="1800" b="1" dirty="0">
                        <a:latin typeface="Times New Roman"/>
                        <a:ea typeface="Times New Roman"/>
                        <a:cs typeface="Arial"/>
                      </a:endParaRPr>
                    </a:p>
                  </a:txBody>
                  <a:tcPr marL="68580" marR="68580" marT="0" marB="0"/>
                </a:tc>
                <a:tc>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900475564"/>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14</a:t>
            </a:fld>
            <a:endParaRPr lang="en-US"/>
          </a:p>
        </p:txBody>
      </p:sp>
      <p:graphicFrame>
        <p:nvGraphicFramePr>
          <p:cNvPr id="9" name="Table 8"/>
          <p:cNvGraphicFramePr>
            <a:graphicFrameLocks noGrp="1"/>
          </p:cNvGraphicFramePr>
          <p:nvPr/>
        </p:nvGraphicFramePr>
        <p:xfrm>
          <a:off x="1285852" y="2214554"/>
          <a:ext cx="7143800" cy="1584960"/>
        </p:xfrm>
        <a:graphic>
          <a:graphicData uri="http://schemas.openxmlformats.org/drawingml/2006/table">
            <a:tbl>
              <a:tblPr rtl="1" firstRow="1" bandRow="1">
                <a:tableStyleId>{5C22544A-7EE6-4342-B048-85BDC9FD1C3A}</a:tableStyleId>
              </a:tblPr>
              <a:tblGrid>
                <a:gridCol w="1519912"/>
                <a:gridCol w="5623888"/>
              </a:tblGrid>
              <a:tr h="370840">
                <a:tc>
                  <a:txBody>
                    <a:bodyPr/>
                    <a:lstStyle/>
                    <a:p>
                      <a:pPr algn="ctr" rtl="1"/>
                      <a:r>
                        <a:rPr lang="ar-EG" sz="2000" b="0" dirty="0" smtClean="0">
                          <a:solidFill>
                            <a:sysClr val="windowText" lastClr="000000"/>
                          </a:solidFill>
                        </a:rPr>
                        <a:t>××</a:t>
                      </a:r>
                      <a:endParaRPr lang="ar-EG" sz="2000" b="0" dirty="0">
                        <a:solidFill>
                          <a:sysClr val="windowText" lastClr="000000"/>
                        </a:solidFill>
                      </a:endParaRPr>
                    </a:p>
                  </a:txBody>
                  <a:tcPr>
                    <a:solidFill>
                      <a:schemeClr val="bg2">
                        <a:lumMod val="90000"/>
                      </a:schemeClr>
                    </a:solidFill>
                  </a:tcPr>
                </a:tc>
                <a:tc>
                  <a:txBody>
                    <a:bodyPr/>
                    <a:lstStyle/>
                    <a:p>
                      <a:pPr algn="r" rtl="1"/>
                      <a:r>
                        <a:rPr kumimoji="0" lang="ar-SA" sz="2000" b="0" kern="1200" dirty="0" smtClean="0">
                          <a:solidFill>
                            <a:sysClr val="windowText" lastClr="000000"/>
                          </a:solidFill>
                          <a:latin typeface="+mn-lt"/>
                          <a:ea typeface="+mn-ea"/>
                          <a:cs typeface="+mn-cs"/>
                        </a:rPr>
                        <a:t>تكلفة الخامات والمواد والمستلزمات المستخدمة فى تصنيعه</a:t>
                      </a:r>
                      <a:endParaRPr lang="ar-EG" sz="2000" b="0" dirty="0">
                        <a:solidFill>
                          <a:sysClr val="windowText" lastClr="000000"/>
                        </a:solidFill>
                      </a:endParaRPr>
                    </a:p>
                  </a:txBody>
                  <a:tcPr>
                    <a:solidFill>
                      <a:schemeClr val="bg2">
                        <a:lumMod val="90000"/>
                      </a:schemeClr>
                    </a:solidFill>
                  </a:tcPr>
                </a:tc>
              </a:tr>
              <a:tr h="370840">
                <a:tc>
                  <a:txBody>
                    <a:bodyPr/>
                    <a:lstStyle/>
                    <a:p>
                      <a:pPr algn="ctr" rtl="1"/>
                      <a:r>
                        <a:rPr lang="ar-EG" sz="2000" b="0" dirty="0" smtClean="0"/>
                        <a:t>××</a:t>
                      </a:r>
                      <a:endParaRPr lang="ar-EG" sz="2000" b="0" dirty="0"/>
                    </a:p>
                  </a:txBody>
                  <a:tcPr/>
                </a:tc>
                <a:tc>
                  <a:txBody>
                    <a:bodyPr/>
                    <a:lstStyle/>
                    <a:p>
                      <a:pPr algn="r" rtl="1"/>
                      <a:r>
                        <a:rPr kumimoji="0" lang="ar-SA" sz="2000" b="0" kern="1200" dirty="0" smtClean="0">
                          <a:solidFill>
                            <a:schemeClr val="dk1"/>
                          </a:solidFill>
                          <a:latin typeface="+mn-lt"/>
                          <a:ea typeface="+mn-ea"/>
                          <a:cs typeface="+mn-cs"/>
                        </a:rPr>
                        <a:t>أجور العاملين خلال فترة تصنيعه</a:t>
                      </a:r>
                      <a:endParaRPr lang="ar-EG" sz="2000" b="0" dirty="0"/>
                    </a:p>
                  </a:txBody>
                  <a:tcPr/>
                </a:tc>
              </a:tr>
              <a:tr h="370840">
                <a:tc>
                  <a:txBody>
                    <a:bodyPr/>
                    <a:lstStyle/>
                    <a:p>
                      <a:pPr algn="ctr" rtl="1"/>
                      <a:r>
                        <a:rPr lang="ar-EG" sz="2000" b="0" dirty="0" smtClean="0"/>
                        <a:t>××</a:t>
                      </a:r>
                      <a:endParaRPr lang="ar-EG" sz="2000" b="0" dirty="0"/>
                    </a:p>
                  </a:txBody>
                  <a:tcPr>
                    <a:lnB w="12700" cap="flat" cmpd="sng" algn="ctr">
                      <a:solidFill>
                        <a:schemeClr val="tx1"/>
                      </a:solidFill>
                      <a:prstDash val="solid"/>
                      <a:round/>
                      <a:headEnd type="none" w="med" len="med"/>
                      <a:tailEnd type="none" w="med" len="med"/>
                    </a:lnB>
                  </a:tcPr>
                </a:tc>
                <a:tc>
                  <a:txBody>
                    <a:bodyPr/>
                    <a:lstStyle/>
                    <a:p>
                      <a:pPr algn="r" rtl="1"/>
                      <a:r>
                        <a:rPr kumimoji="0" lang="ar-SA" sz="2000" b="0" kern="1200" dirty="0" smtClean="0">
                          <a:solidFill>
                            <a:schemeClr val="dk1"/>
                          </a:solidFill>
                          <a:latin typeface="+mn-lt"/>
                          <a:ea typeface="+mn-ea"/>
                          <a:cs typeface="+mn-cs"/>
                        </a:rPr>
                        <a:t>نصيب من التكاليف الصناعية غير المباشرة خلال فترة تصنيعه</a:t>
                      </a:r>
                      <a:endParaRPr lang="ar-EG" sz="2000" b="0" dirty="0"/>
                    </a:p>
                  </a:txBody>
                  <a:tcPr>
                    <a:lnB w="12700" cap="flat" cmpd="sng" algn="ctr">
                      <a:solidFill>
                        <a:schemeClr val="tx1"/>
                      </a:solidFill>
                      <a:prstDash val="solid"/>
                      <a:round/>
                      <a:headEnd type="none" w="med" len="med"/>
                      <a:tailEnd type="none" w="med" len="med"/>
                    </a:lnB>
                  </a:tcPr>
                </a:tc>
              </a:tr>
              <a:tr h="370840">
                <a:tc>
                  <a:txBody>
                    <a:bodyPr/>
                    <a:lstStyle/>
                    <a:p>
                      <a:pPr algn="ctr" rtl="1"/>
                      <a:r>
                        <a:rPr lang="ar-EG" sz="2000" b="0" dirty="0" smtClean="0"/>
                        <a:t>××</a:t>
                      </a:r>
                      <a:endParaRPr lang="ar-EG" sz="2000" b="0" dirty="0"/>
                    </a:p>
                  </a:txBody>
                  <a:tcPr>
                    <a:lnT w="12700" cap="flat" cmpd="sng" algn="ctr">
                      <a:solidFill>
                        <a:schemeClr val="tx1"/>
                      </a:solidFill>
                      <a:prstDash val="solid"/>
                      <a:round/>
                      <a:headEnd type="none" w="med" len="med"/>
                      <a:tailEnd type="none" w="med" len="med"/>
                    </a:lnT>
                  </a:tcPr>
                </a:tc>
                <a:tc>
                  <a:txBody>
                    <a:bodyPr/>
                    <a:lstStyle/>
                    <a:p>
                      <a:pPr algn="r" rtl="1"/>
                      <a:r>
                        <a:rPr kumimoji="0" lang="ar-SA" sz="2000" b="0" kern="1200" dirty="0" smtClean="0">
                          <a:solidFill>
                            <a:schemeClr val="dk1"/>
                          </a:solidFill>
                          <a:latin typeface="+mn-lt"/>
                          <a:ea typeface="+mn-ea"/>
                          <a:cs typeface="+mn-cs"/>
                        </a:rPr>
                        <a:t>تكلفة الأصل الثابت</a:t>
                      </a:r>
                      <a:endParaRPr lang="ar-EG" sz="2000" b="0" dirty="0"/>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15</a:t>
            </a:fld>
            <a:endParaRPr lang="en-US"/>
          </a:p>
        </p:txBody>
      </p:sp>
      <p:graphicFrame>
        <p:nvGraphicFramePr>
          <p:cNvPr id="10" name="Table 9"/>
          <p:cNvGraphicFramePr>
            <a:graphicFrameLocks noGrp="1"/>
          </p:cNvGraphicFramePr>
          <p:nvPr/>
        </p:nvGraphicFramePr>
        <p:xfrm>
          <a:off x="1214414" y="3929066"/>
          <a:ext cx="7000924" cy="1112520"/>
        </p:xfrm>
        <a:graphic>
          <a:graphicData uri="http://schemas.openxmlformats.org/drawingml/2006/table">
            <a:tbl>
              <a:tblPr rtl="1" firstRow="1" bandRow="1">
                <a:tableStyleId>{5C22544A-7EE6-4342-B048-85BDC9FD1C3A}</a:tableStyleId>
              </a:tblPr>
              <a:tblGrid>
                <a:gridCol w="3082956"/>
                <a:gridCol w="3917968"/>
              </a:tblGrid>
              <a:tr h="370840">
                <a:tc>
                  <a:txBody>
                    <a:bodyPr/>
                    <a:lstStyle/>
                    <a:p>
                      <a:pPr algn="justLow" rtl="1">
                        <a:lnSpc>
                          <a:spcPct val="115000"/>
                        </a:lnSpc>
                        <a:spcAft>
                          <a:spcPts val="0"/>
                        </a:spcAft>
                      </a:pPr>
                      <a:r>
                        <a:rPr lang="ar-SA" sz="1800" b="1" dirty="0">
                          <a:solidFill>
                            <a:srgbClr val="000000"/>
                          </a:solidFill>
                          <a:latin typeface="Times New Roman"/>
                          <a:ea typeface="Times New Roman"/>
                          <a:cs typeface="Simplified Arabic"/>
                        </a:rPr>
                        <a:t>مواد مستخدمة</a:t>
                      </a:r>
                      <a:endParaRPr lang="en-US" sz="1600" b="1" dirty="0">
                        <a:latin typeface="Times New Roman"/>
                        <a:ea typeface="Times New Roman"/>
                        <a:cs typeface="Arial"/>
                      </a:endParaRPr>
                    </a:p>
                  </a:txBody>
                  <a:tcPr marL="68580" marR="68580" marT="0" marB="0">
                    <a:solidFill>
                      <a:schemeClr val="bg2">
                        <a:lumMod val="90000"/>
                      </a:schemeClr>
                    </a:solidFill>
                  </a:tcPr>
                </a:tc>
                <a:tc>
                  <a:txBody>
                    <a:bodyPr/>
                    <a:lstStyle/>
                    <a:p>
                      <a:pPr algn="ctr" rtl="1"/>
                      <a:r>
                        <a:rPr lang="ar-EG" dirty="0" smtClean="0">
                          <a:solidFill>
                            <a:schemeClr val="tx1"/>
                          </a:solidFill>
                        </a:rPr>
                        <a:t>30000 جنيه دفعت بشيك</a:t>
                      </a:r>
                      <a:endParaRPr lang="ar-EG" dirty="0">
                        <a:solidFill>
                          <a:schemeClr val="tx1"/>
                        </a:solidFill>
                      </a:endParaRPr>
                    </a:p>
                  </a:txBody>
                  <a:tcPr>
                    <a:solidFill>
                      <a:schemeClr val="bg2">
                        <a:lumMod val="90000"/>
                      </a:schemeClr>
                    </a:solidFill>
                  </a:tcPr>
                </a:tc>
              </a:tr>
              <a:tr h="370840">
                <a:tc>
                  <a:txBody>
                    <a:bodyPr/>
                    <a:lstStyle/>
                    <a:p>
                      <a:pPr algn="justLow" rtl="1">
                        <a:lnSpc>
                          <a:spcPct val="115000"/>
                        </a:lnSpc>
                        <a:spcAft>
                          <a:spcPts val="0"/>
                        </a:spcAft>
                      </a:pPr>
                      <a:r>
                        <a:rPr lang="ar-SA" sz="1800" b="1" dirty="0">
                          <a:solidFill>
                            <a:srgbClr val="000000"/>
                          </a:solidFill>
                          <a:latin typeface="Times New Roman"/>
                          <a:ea typeface="Times New Roman"/>
                          <a:cs typeface="Simplified Arabic"/>
                        </a:rPr>
                        <a:t>أجور عمال</a:t>
                      </a:r>
                      <a:endParaRPr lang="en-US" sz="1600" b="1" dirty="0">
                        <a:latin typeface="Times New Roman"/>
                        <a:ea typeface="Times New Roman"/>
                        <a:cs typeface="Arial"/>
                      </a:endParaRPr>
                    </a:p>
                  </a:txBody>
                  <a:tcPr marL="68580" marR="68580" marT="0" marB="0"/>
                </a:tc>
                <a:tc>
                  <a:txBody>
                    <a:bodyPr/>
                    <a:lstStyle/>
                    <a:p>
                      <a:pPr algn="ctr" rtl="1"/>
                      <a:r>
                        <a:rPr lang="ar-EG" b="1" dirty="0" smtClean="0"/>
                        <a:t>8000 جنيه دفعت نقداً</a:t>
                      </a:r>
                      <a:endParaRPr lang="ar-EG" b="1" dirty="0"/>
                    </a:p>
                  </a:txBody>
                  <a:tcPr/>
                </a:tc>
              </a:tr>
              <a:tr h="370840">
                <a:tc>
                  <a:txBody>
                    <a:bodyPr/>
                    <a:lstStyle/>
                    <a:p>
                      <a:pPr algn="justLow" rtl="1">
                        <a:lnSpc>
                          <a:spcPct val="115000"/>
                        </a:lnSpc>
                        <a:spcAft>
                          <a:spcPts val="0"/>
                        </a:spcAft>
                      </a:pPr>
                      <a:r>
                        <a:rPr lang="ar-SA" sz="1800" b="1" dirty="0">
                          <a:solidFill>
                            <a:srgbClr val="000000"/>
                          </a:solidFill>
                          <a:latin typeface="Times New Roman"/>
                          <a:ea typeface="Times New Roman"/>
                          <a:cs typeface="Simplified Arabic"/>
                        </a:rPr>
                        <a:t>تكاليف أخرى</a:t>
                      </a:r>
                      <a:endParaRPr lang="en-US" sz="1600" b="1" dirty="0">
                        <a:latin typeface="Times New Roman"/>
                        <a:ea typeface="Times New Roman"/>
                        <a:cs typeface="Arial"/>
                      </a:endParaRPr>
                    </a:p>
                  </a:txBody>
                  <a:tcPr marL="68580" marR="68580" marT="0" marB="0"/>
                </a:tc>
                <a:tc>
                  <a:txBody>
                    <a:bodyPr/>
                    <a:lstStyle/>
                    <a:p>
                      <a:pPr algn="ctr" rtl="1"/>
                      <a:r>
                        <a:rPr lang="ar-EG" b="1" dirty="0" smtClean="0"/>
                        <a:t>12000 جنيه دفعت نقداً</a:t>
                      </a:r>
                      <a:endParaRPr lang="ar-EG" b="1"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1834550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16</a:t>
            </a:fld>
            <a:endParaRPr lang="en-US"/>
          </a:p>
        </p:txBody>
      </p:sp>
      <p:graphicFrame>
        <p:nvGraphicFramePr>
          <p:cNvPr id="10" name="Table 9"/>
          <p:cNvGraphicFramePr>
            <a:graphicFrameLocks noGrp="1"/>
          </p:cNvGraphicFramePr>
          <p:nvPr/>
        </p:nvGraphicFramePr>
        <p:xfrm>
          <a:off x="1000100" y="2143116"/>
          <a:ext cx="7286676" cy="1854200"/>
        </p:xfrm>
        <a:graphic>
          <a:graphicData uri="http://schemas.openxmlformats.org/drawingml/2006/table">
            <a:tbl>
              <a:tblPr rtl="1" firstRow="1" bandRow="1">
                <a:tableStyleId>{5C22544A-7EE6-4342-B048-85BDC9FD1C3A}</a:tableStyleId>
              </a:tblPr>
              <a:tblGrid>
                <a:gridCol w="1100182"/>
                <a:gridCol w="1335078"/>
                <a:gridCol w="3029747"/>
                <a:gridCol w="1821669"/>
              </a:tblGrid>
              <a:tr h="370840">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مدين</a:t>
                      </a:r>
                      <a:endParaRPr lang="en-US" sz="1800" b="1">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دائن</a:t>
                      </a:r>
                      <a:endParaRPr lang="en-US" sz="1800" b="1">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بيـــــــــــــــــــــــــــان</a:t>
                      </a:r>
                      <a:endParaRPr lang="en-US" sz="1800" b="1">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dirty="0">
                          <a:solidFill>
                            <a:srgbClr val="000000"/>
                          </a:solidFill>
                          <a:latin typeface="Times New Roman"/>
                          <a:ea typeface="Times New Roman"/>
                          <a:cs typeface="Simplified Arabic"/>
                        </a:rPr>
                        <a:t>التاريخ</a:t>
                      </a:r>
                      <a:endParaRPr lang="en-US" sz="1800" b="1" dirty="0">
                        <a:latin typeface="Times New Roman"/>
                        <a:ea typeface="Times New Roman"/>
                        <a:cs typeface="Arial"/>
                      </a:endParaRPr>
                    </a:p>
                  </a:txBody>
                  <a:tcPr marL="68580" marR="68580" marT="0" marB="0" anchor="ctr">
                    <a:solidFill>
                      <a:schemeClr val="bg2">
                        <a:lumMod val="90000"/>
                      </a:schemeClr>
                    </a:solidFill>
                  </a:tcPr>
                </a:tc>
              </a:tr>
              <a:tr h="370840">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50000</a:t>
                      </a:r>
                      <a:endParaRPr lang="en-US" sz="1800" b="1">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solidFill>
                            <a:srgbClr val="000000"/>
                          </a:solidFill>
                          <a:latin typeface="Times New Roman"/>
                          <a:ea typeface="Times New Roman"/>
                          <a:cs typeface="Simplified Arabic"/>
                        </a:rPr>
                        <a:t>من حـ/ المعدات</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25/2</a:t>
                      </a:r>
                      <a:endParaRPr lang="en-US" sz="1800" b="1">
                        <a:latin typeface="Times New Roman"/>
                        <a:ea typeface="Times New Roman"/>
                        <a:cs typeface="Arial"/>
                      </a:endParaRPr>
                    </a:p>
                  </a:txBody>
                  <a:tcPr marL="68580" marR="68580" marT="0" marB="0" anchor="ctr"/>
                </a:tc>
              </a:tr>
              <a:tr h="370840">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2000" b="1">
                          <a:solidFill>
                            <a:srgbClr val="000000"/>
                          </a:solidFill>
                          <a:latin typeface="Times New Roman"/>
                          <a:ea typeface="Times New Roman"/>
                          <a:cs typeface="Simplified Arabic"/>
                        </a:rPr>
                        <a:t>          إلى مذكورين</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r>
              <a:tr h="370840">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30000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1">
                          <a:solidFill>
                            <a:srgbClr val="000000"/>
                          </a:solidFill>
                          <a:latin typeface="Times New Roman"/>
                          <a:ea typeface="Times New Roman"/>
                          <a:cs typeface="Simplified Arabic"/>
                        </a:rPr>
                        <a:t>          حـ/ البنك</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r>
              <a:tr h="370840">
                <a:tc>
                  <a:txBody>
                    <a:bodyPr/>
                    <a:lstStyle/>
                    <a:p>
                      <a:pPr algn="ctr" rtl="1">
                        <a:lnSpc>
                          <a:spcPct val="115000"/>
                        </a:lnSpc>
                        <a:spcAft>
                          <a:spcPts val="0"/>
                        </a:spcAft>
                      </a:pPr>
                      <a:endParaRPr lang="ar-SA" sz="2000" b="1">
                        <a:solidFill>
                          <a:srgbClr val="000000"/>
                        </a:solidFill>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2000" b="1">
                          <a:solidFill>
                            <a:srgbClr val="000000"/>
                          </a:solidFill>
                          <a:latin typeface="Times New Roman"/>
                          <a:ea typeface="Times New Roman"/>
                          <a:cs typeface="Simplified Arabic"/>
                        </a:rPr>
                        <a:t>20000</a:t>
                      </a:r>
                      <a:endParaRPr lang="en-US" sz="1800" b="1">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2000" b="1">
                          <a:solidFill>
                            <a:srgbClr val="000000"/>
                          </a:solidFill>
                          <a:latin typeface="Times New Roman"/>
                          <a:ea typeface="Times New Roman"/>
                          <a:cs typeface="Simplified Arabic"/>
                        </a:rPr>
                        <a:t>          حـ/ الخزينة</a:t>
                      </a:r>
                      <a:endParaRPr lang="en-US" sz="1800" b="1">
                        <a:latin typeface="Times New Roman"/>
                        <a:ea typeface="Times New Roman"/>
                        <a:cs typeface="Arial"/>
                      </a:endParaRPr>
                    </a:p>
                  </a:txBody>
                  <a:tcPr marL="68580" marR="68580" marT="0" marB="0"/>
                </a:tc>
                <a:tc>
                  <a:txBody>
                    <a:bodyPr/>
                    <a:lstStyle/>
                    <a:p>
                      <a:pPr algn="ctr" rtl="1">
                        <a:lnSpc>
                          <a:spcPct val="115000"/>
                        </a:lnSpc>
                        <a:spcAft>
                          <a:spcPts val="0"/>
                        </a:spcAft>
                      </a:pPr>
                      <a:endParaRPr lang="ar-SA" sz="2000" b="1" dirty="0">
                        <a:solidFill>
                          <a:srgbClr val="000000"/>
                        </a:solidFill>
                        <a:latin typeface="Times New Roman"/>
                        <a:ea typeface="Times New Roman"/>
                        <a:cs typeface="Simplified Arabic"/>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6854590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780937786"/>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36004297"/>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4</a:t>
            </a:fld>
            <a:endParaRPr lang="en-US"/>
          </a:p>
        </p:txBody>
      </p:sp>
    </p:spTree>
    <p:extLst>
      <p:ext uri="{BB962C8B-B14F-4D97-AF65-F5344CB8AC3E}">
        <p14:creationId xmlns:p14="http://schemas.microsoft.com/office/powerpoint/2010/main" val="2571471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733190511"/>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6</a:t>
            </a:fld>
            <a:endParaRPr lang="en-US"/>
          </a:p>
        </p:txBody>
      </p:sp>
      <p:graphicFrame>
        <p:nvGraphicFramePr>
          <p:cNvPr id="9" name="Table 8"/>
          <p:cNvGraphicFramePr>
            <a:graphicFrameLocks noGrp="1"/>
          </p:cNvGraphicFramePr>
          <p:nvPr/>
        </p:nvGraphicFramePr>
        <p:xfrm>
          <a:off x="1071537" y="2071678"/>
          <a:ext cx="7358115" cy="3505200"/>
        </p:xfrm>
        <a:graphic>
          <a:graphicData uri="http://schemas.openxmlformats.org/drawingml/2006/table">
            <a:tbl>
              <a:tblPr rtl="1" firstRow="1" bandRow="1">
                <a:tableStyleId>{5C22544A-7EE6-4342-B048-85BDC9FD1C3A}</a:tableStyleId>
              </a:tblPr>
              <a:tblGrid>
                <a:gridCol w="752524"/>
                <a:gridCol w="631820"/>
                <a:gridCol w="5973771"/>
              </a:tblGrid>
              <a:tr h="370840">
                <a:tc gridSpan="2">
                  <a:txBody>
                    <a:bodyPr/>
                    <a:lstStyle/>
                    <a:p>
                      <a:pPr algn="ctr" rtl="1">
                        <a:lnSpc>
                          <a:spcPct val="115000"/>
                        </a:lnSpc>
                        <a:spcAft>
                          <a:spcPts val="0"/>
                        </a:spcAft>
                      </a:pPr>
                      <a:r>
                        <a:rPr lang="ar-EG" sz="2800" b="1" dirty="0" smtClean="0">
                          <a:solidFill>
                            <a:sysClr val="windowText" lastClr="000000"/>
                          </a:solidFill>
                          <a:latin typeface="Times New Roman"/>
                          <a:ea typeface="Times New Roman"/>
                          <a:cs typeface="Simplified Arabic"/>
                        </a:rPr>
                        <a:t>××</a:t>
                      </a:r>
                      <a:endParaRPr lang="ar-SA" sz="2800" b="1" dirty="0">
                        <a:solidFill>
                          <a:sysClr val="windowText" lastClr="000000"/>
                        </a:solidFill>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solidFill>
                      <a:schemeClr val="bg2">
                        <a:lumMod val="90000"/>
                      </a:schemeClr>
                    </a:solidFill>
                  </a:tcPr>
                </a:tc>
                <a:tc hMerge="1">
                  <a:txBody>
                    <a:bodyPr/>
                    <a:lstStyle/>
                    <a:p>
                      <a:pPr algn="ctr" rtl="1">
                        <a:lnSpc>
                          <a:spcPct val="115000"/>
                        </a:lnSpc>
                        <a:spcAft>
                          <a:spcPts val="0"/>
                        </a:spcAft>
                      </a:pPr>
                      <a:endParaRPr lang="ar-SA" sz="2000" b="1" dirty="0">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justLow" rtl="1">
                        <a:lnSpc>
                          <a:spcPct val="115000"/>
                        </a:lnSpc>
                        <a:spcAft>
                          <a:spcPts val="0"/>
                        </a:spcAft>
                      </a:pPr>
                      <a:r>
                        <a:rPr kumimoji="0" lang="ar-SA" sz="2400" b="1" kern="1200" dirty="0" smtClean="0">
                          <a:solidFill>
                            <a:sysClr val="windowText" lastClr="000000"/>
                          </a:solidFill>
                          <a:latin typeface="+mn-lt"/>
                          <a:ea typeface="+mn-ea"/>
                          <a:cs typeface="+mn-cs"/>
                        </a:rPr>
                        <a:t>ثمن الشراء الأساسى</a:t>
                      </a:r>
                      <a:endParaRPr lang="en-US" sz="2400" b="1" dirty="0">
                        <a:solidFill>
                          <a:sysClr val="windowText" lastClr="000000"/>
                        </a:solidFill>
                        <a:latin typeface="Times New Roman"/>
                        <a:ea typeface="Times New Roman"/>
                        <a:cs typeface="Arial"/>
                      </a:endParaRPr>
                    </a:p>
                  </a:txBody>
                  <a:tcPr marL="68580" marR="68580" marT="0" marB="0">
                    <a:lnT w="12700" cap="flat" cmpd="sng" algn="ctr">
                      <a:solidFill>
                        <a:schemeClr val="tx1"/>
                      </a:solidFill>
                      <a:prstDash val="solid"/>
                      <a:round/>
                      <a:headEnd type="none" w="med" len="med"/>
                      <a:tailEnd type="none" w="med" len="med"/>
                    </a:lnT>
                    <a:solidFill>
                      <a:schemeClr val="bg2">
                        <a:lumMod val="90000"/>
                      </a:schemeClr>
                    </a:solidFill>
                  </a:tcPr>
                </a:tc>
              </a:tr>
              <a:tr h="370840">
                <a:tc>
                  <a:txBody>
                    <a:bodyPr/>
                    <a:lstStyle/>
                    <a:p>
                      <a:pPr algn="ctr" rtl="1">
                        <a:lnSpc>
                          <a:spcPct val="115000"/>
                        </a:lnSpc>
                        <a:spcAft>
                          <a:spcPts val="0"/>
                        </a:spcAft>
                      </a:pPr>
                      <a:r>
                        <a:rPr kumimoji="0" lang="ar-SA" sz="2400" kern="1200" dirty="0" smtClean="0">
                          <a:solidFill>
                            <a:schemeClr val="dk1"/>
                          </a:solidFill>
                          <a:latin typeface="+mn-lt"/>
                          <a:ea typeface="+mn-ea"/>
                          <a:cs typeface="+mn-cs"/>
                        </a:rPr>
                        <a:t>(××)</a:t>
                      </a:r>
                      <a:endParaRPr lang="en-US" sz="2400" b="1" dirty="0">
                        <a:latin typeface="Times New Roman"/>
                        <a:ea typeface="Times New Roman"/>
                        <a:cs typeface="Arial"/>
                      </a:endParaRPr>
                    </a:p>
                  </a:txBody>
                  <a:tcPr marL="68580" marR="68580" marT="0" marB="0"/>
                </a:tc>
                <a:tc>
                  <a:txBody>
                    <a:bodyPr/>
                    <a:lstStyle/>
                    <a:p>
                      <a:pPr algn="ctr" rtl="1">
                        <a:lnSpc>
                          <a:spcPct val="115000"/>
                        </a:lnSpc>
                        <a:spcAft>
                          <a:spcPts val="0"/>
                        </a:spcAft>
                      </a:pPr>
                      <a:r>
                        <a:rPr kumimoji="0" lang="ar-SA" sz="2400" kern="1200" dirty="0" smtClean="0">
                          <a:solidFill>
                            <a:schemeClr val="dk1"/>
                          </a:solidFill>
                          <a:latin typeface="+mn-lt"/>
                          <a:ea typeface="+mn-ea"/>
                          <a:cs typeface="+mn-cs"/>
                        </a:rPr>
                        <a:t>(-)</a:t>
                      </a:r>
                      <a:endParaRPr lang="ar-SA" sz="28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kumimoji="0" lang="ar-SA" sz="2400" kern="1200" dirty="0" smtClean="0">
                          <a:solidFill>
                            <a:schemeClr val="dk1"/>
                          </a:solidFill>
                          <a:latin typeface="+mn-lt"/>
                          <a:ea typeface="+mn-ea"/>
                          <a:cs typeface="+mn-cs"/>
                        </a:rPr>
                        <a:t>الخصم التجارى والخصومات المشابهة</a:t>
                      </a:r>
                      <a:endParaRPr lang="ar-SA" sz="2800" b="1" dirty="0">
                        <a:latin typeface="Times New Roman"/>
                        <a:ea typeface="Times New Roman"/>
                        <a:cs typeface="Simplified Arabic"/>
                      </a:endParaRPr>
                    </a:p>
                  </a:txBody>
                  <a:tcPr marL="68580" marR="68580" marT="0" marB="0"/>
                </a:tc>
              </a:tr>
              <a:tr h="370840">
                <a:tc>
                  <a:txBody>
                    <a:bodyPr/>
                    <a:lstStyle/>
                    <a:p>
                      <a:pPr algn="ctr" rtl="1">
                        <a:lnSpc>
                          <a:spcPct val="115000"/>
                        </a:lnSpc>
                        <a:spcAft>
                          <a:spcPts val="0"/>
                        </a:spcAft>
                      </a:pPr>
                      <a:r>
                        <a:rPr lang="ar-SA" sz="2000" b="1" dirty="0" smtClean="0">
                          <a:latin typeface="Times New Roman"/>
                          <a:ea typeface="Times New Roman"/>
                          <a:cs typeface="Simplified Arabic"/>
                        </a:rPr>
                        <a:t>××</a:t>
                      </a:r>
                      <a:endParaRPr lang="en-US" sz="2800" b="1" dirty="0">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smtClean="0">
                          <a:latin typeface="Times New Roman"/>
                          <a:ea typeface="Times New Roman"/>
                          <a:cs typeface="Simplified Arabic"/>
                        </a:rPr>
                        <a:t>+</a:t>
                      </a:r>
                      <a:endParaRPr lang="ar-SA" sz="32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kumimoji="0" lang="ar-SA" sz="2400" kern="1200" dirty="0" smtClean="0">
                          <a:solidFill>
                            <a:schemeClr val="dk1"/>
                          </a:solidFill>
                          <a:latin typeface="+mn-lt"/>
                          <a:ea typeface="+mn-ea"/>
                          <a:cs typeface="+mn-cs"/>
                        </a:rPr>
                        <a:t>الجمارك والرسوم والضرائب غير المستردة</a:t>
                      </a:r>
                      <a:endParaRPr lang="ar-SA" sz="2800" b="1" dirty="0">
                        <a:latin typeface="Times New Roman"/>
                        <a:ea typeface="Times New Roman"/>
                        <a:cs typeface="Simplified Arabic"/>
                      </a:endParaRPr>
                    </a:p>
                  </a:txBody>
                  <a:tcPr marL="68580" marR="68580" marT="0" marB="0"/>
                </a:tc>
              </a:tr>
              <a:tr h="370840">
                <a:tc>
                  <a:txBody>
                    <a:bodyPr/>
                    <a:lstStyle/>
                    <a:p>
                      <a:pPr algn="ctr" rtl="1">
                        <a:lnSpc>
                          <a:spcPct val="115000"/>
                        </a:lnSpc>
                        <a:spcAft>
                          <a:spcPts val="0"/>
                        </a:spcAft>
                      </a:pPr>
                      <a:r>
                        <a:rPr lang="ar-SA" sz="2000" b="1" dirty="0" smtClean="0">
                          <a:latin typeface="Times New Roman"/>
                          <a:ea typeface="Times New Roman"/>
                          <a:cs typeface="Simplified Arabic"/>
                        </a:rPr>
                        <a:t>××</a:t>
                      </a:r>
                      <a:endParaRPr lang="en-US" sz="2800" b="1" dirty="0">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smtClean="0">
                          <a:latin typeface="Times New Roman"/>
                          <a:ea typeface="Times New Roman"/>
                          <a:cs typeface="Simplified Arabic"/>
                        </a:rPr>
                        <a:t>+</a:t>
                      </a:r>
                      <a:endParaRPr lang="ar-SA" sz="3200" b="1" dirty="0">
                        <a:latin typeface="Times New Roman"/>
                        <a:ea typeface="Times New Roman"/>
                        <a:cs typeface="Simplified Arabic"/>
                      </a:endParaRPr>
                    </a:p>
                  </a:txBody>
                  <a:tcPr marL="68580" marR="68580" marT="0" marB="0"/>
                </a:tc>
                <a:tc>
                  <a:txBody>
                    <a:bodyPr/>
                    <a:lstStyle/>
                    <a:p>
                      <a:pPr algn="justLow" rtl="1">
                        <a:lnSpc>
                          <a:spcPct val="115000"/>
                        </a:lnSpc>
                        <a:spcAft>
                          <a:spcPts val="0"/>
                        </a:spcAft>
                      </a:pPr>
                      <a:r>
                        <a:rPr kumimoji="0" lang="ar-SA" sz="2400" kern="1200" dirty="0" smtClean="0">
                          <a:solidFill>
                            <a:schemeClr val="dk1"/>
                          </a:solidFill>
                          <a:latin typeface="+mn-lt"/>
                          <a:ea typeface="+mn-ea"/>
                          <a:cs typeface="+mn-cs"/>
                        </a:rPr>
                        <a:t>أى تكاليف مباشرة متعلقة باقتناء الأصل حتى يصبح صالحاً للاستخدام</a:t>
                      </a:r>
                      <a:endParaRPr lang="ar-SA" sz="2800" b="1" dirty="0">
                        <a:latin typeface="Times New Roman"/>
                        <a:ea typeface="Times New Roman"/>
                        <a:cs typeface="Simplified Arabic"/>
                      </a:endParaRPr>
                    </a:p>
                  </a:txBody>
                  <a:tcPr marL="68580" marR="68580" marT="0" marB="0"/>
                </a:tc>
              </a:tr>
              <a:tr h="370840">
                <a:tc>
                  <a:txBody>
                    <a:bodyPr/>
                    <a:lstStyle/>
                    <a:p>
                      <a:pPr algn="ctr" rtl="1">
                        <a:lnSpc>
                          <a:spcPct val="115000"/>
                        </a:lnSpc>
                        <a:spcAft>
                          <a:spcPts val="0"/>
                        </a:spcAft>
                      </a:pPr>
                      <a:r>
                        <a:rPr lang="ar-SA" sz="2000" b="1" dirty="0" smtClean="0">
                          <a:latin typeface="Times New Roman"/>
                          <a:ea typeface="Times New Roman"/>
                          <a:cs typeface="Simplified Arabic"/>
                        </a:rPr>
                        <a:t>××</a:t>
                      </a:r>
                      <a:endParaRPr lang="en-US" sz="2800" b="1" dirty="0">
                        <a:latin typeface="Times New Roman"/>
                        <a:ea typeface="Times New Roman"/>
                        <a:cs typeface="Arial"/>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smtClean="0">
                          <a:latin typeface="Times New Roman"/>
                          <a:ea typeface="Times New Roman"/>
                          <a:cs typeface="Simplified Arabic"/>
                        </a:rPr>
                        <a:t>+</a:t>
                      </a:r>
                      <a:endParaRPr lang="ar-SA" sz="3200" b="1" dirty="0">
                        <a:latin typeface="Times New Roman"/>
                        <a:ea typeface="Times New Roman"/>
                        <a:cs typeface="Simplified Arabic"/>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justLow" rtl="1">
                        <a:lnSpc>
                          <a:spcPct val="115000"/>
                        </a:lnSpc>
                        <a:spcAft>
                          <a:spcPts val="0"/>
                        </a:spcAft>
                      </a:pPr>
                      <a:r>
                        <a:rPr kumimoji="0" lang="ar-SA" sz="2400" kern="1200" dirty="0" smtClean="0">
                          <a:solidFill>
                            <a:schemeClr val="dk1"/>
                          </a:solidFill>
                          <a:latin typeface="+mn-lt"/>
                          <a:ea typeface="+mn-ea"/>
                          <a:cs typeface="+mn-cs"/>
                        </a:rPr>
                        <a:t>التكلفة المقدرة لفك وإزالة الأصل وإعادة تسوية الموقع الى ما كان عليه بداية وذلك فى حالة التزام المنشأة بذلك</a:t>
                      </a:r>
                      <a:endParaRPr lang="ar-SA" sz="2800" b="1" dirty="0">
                        <a:latin typeface="Times New Roman"/>
                        <a:ea typeface="Times New Roman"/>
                        <a:cs typeface="Simplified Arabic"/>
                      </a:endParaRPr>
                    </a:p>
                  </a:txBody>
                  <a:tcPr marL="68580" marR="68580" marT="0" marB="0"/>
                </a:tc>
              </a:tr>
              <a:tr h="370840">
                <a:tc gridSpan="2">
                  <a:txBody>
                    <a:bodyPr/>
                    <a:lstStyle/>
                    <a:p>
                      <a:pPr algn="ctr" rtl="1">
                        <a:lnSpc>
                          <a:spcPct val="115000"/>
                        </a:lnSpc>
                        <a:spcAft>
                          <a:spcPts val="0"/>
                        </a:spcAft>
                      </a:pPr>
                      <a:r>
                        <a:rPr lang="ar-EG" sz="2800" b="1" dirty="0" smtClean="0">
                          <a:latin typeface="Times New Roman"/>
                          <a:ea typeface="Times New Roman"/>
                          <a:cs typeface="Simplified Arabic"/>
                        </a:rPr>
                        <a:t>××</a:t>
                      </a:r>
                      <a:endParaRPr lang="ar-SA" sz="2800" b="1" dirty="0">
                        <a:latin typeface="Times New Roman"/>
                        <a:ea typeface="Times New Roman"/>
                        <a:cs typeface="Simplified Arabic"/>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pPr algn="justLow" rtl="1">
                        <a:lnSpc>
                          <a:spcPct val="115000"/>
                        </a:lnSpc>
                        <a:spcAft>
                          <a:spcPts val="0"/>
                        </a:spcAft>
                      </a:pPr>
                      <a:endParaRPr lang="ar-SA" sz="2000" b="1" dirty="0">
                        <a:latin typeface="Times New Roman"/>
                        <a:ea typeface="Times New Roman"/>
                        <a:cs typeface="Simplified Arabic"/>
                      </a:endParaRPr>
                    </a:p>
                  </a:txBody>
                  <a:tcPr marL="68580" marR="68580" marT="0" marB="0"/>
                </a:tc>
                <a:tc>
                  <a:txBody>
                    <a:bodyPr/>
                    <a:lstStyle/>
                    <a:p>
                      <a:pPr marL="0" marR="0" indent="0" algn="justLow" defTabSz="914400" rtl="1" eaLnBrk="1" fontAlgn="auto" latinLnBrk="0" hangingPunct="1">
                        <a:lnSpc>
                          <a:spcPct val="115000"/>
                        </a:lnSpc>
                        <a:spcBef>
                          <a:spcPts val="0"/>
                        </a:spcBef>
                        <a:spcAft>
                          <a:spcPts val="0"/>
                        </a:spcAft>
                        <a:buClrTx/>
                        <a:buSzTx/>
                        <a:buFontTx/>
                        <a:buNone/>
                        <a:tabLst/>
                        <a:defRPr/>
                      </a:pPr>
                      <a:r>
                        <a:rPr kumimoji="0" lang="ar-SA" sz="2800" kern="1200" dirty="0" smtClean="0">
                          <a:solidFill>
                            <a:schemeClr val="dk1"/>
                          </a:solidFill>
                          <a:latin typeface="+mn-lt"/>
                          <a:ea typeface="+mn-ea"/>
                          <a:cs typeface="+mn-cs"/>
                        </a:rPr>
                        <a:t>تكلفة الأصل الثابت</a:t>
                      </a:r>
                      <a:endParaRPr lang="ar-SA" sz="3200" b="1" dirty="0" smtClean="0">
                        <a:latin typeface="Times New Roman"/>
                        <a:ea typeface="Times New Roman"/>
                        <a:cs typeface="Simplified Arabic"/>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58600393"/>
              </p:ext>
            </p:extLst>
          </p:nvPr>
        </p:nvGraphicFramePr>
        <p:xfrm>
          <a:off x="609600" y="1571612"/>
          <a:ext cx="8229600" cy="5133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642918"/>
            <a:ext cx="8534400" cy="785818"/>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362875168"/>
              </p:ext>
            </p:extLst>
          </p:nvPr>
        </p:nvGraphicFramePr>
        <p:xfrm>
          <a:off x="928662" y="2643182"/>
          <a:ext cx="7429552" cy="2225040"/>
        </p:xfrm>
        <a:graphic>
          <a:graphicData uri="http://schemas.openxmlformats.org/drawingml/2006/table">
            <a:tbl>
              <a:tblPr rtl="1" firstRow="1" bandRow="1">
                <a:tableStyleId>{5C22544A-7EE6-4342-B048-85BDC9FD1C3A}</a:tableStyleId>
              </a:tblPr>
              <a:tblGrid>
                <a:gridCol w="1257344"/>
                <a:gridCol w="1335078"/>
                <a:gridCol w="3505176"/>
                <a:gridCol w="1331954"/>
              </a:tblGrid>
              <a:tr h="370840">
                <a:tc>
                  <a:txBody>
                    <a:bodyPr/>
                    <a:lstStyle/>
                    <a:p>
                      <a:pPr algn="ctr" rtl="1">
                        <a:lnSpc>
                          <a:spcPct val="115000"/>
                        </a:lnSpc>
                        <a:spcAft>
                          <a:spcPts val="0"/>
                        </a:spcAft>
                      </a:pPr>
                      <a:r>
                        <a:rPr lang="ar-SA" sz="2000" b="1" dirty="0">
                          <a:solidFill>
                            <a:sysClr val="windowText" lastClr="000000"/>
                          </a:solidFill>
                          <a:latin typeface="Times New Roman"/>
                          <a:ea typeface="Times New Roman"/>
                          <a:cs typeface="Simplified Arabic"/>
                        </a:rPr>
                        <a:t>مدين</a:t>
                      </a:r>
                      <a:endParaRPr lang="en-US" sz="1800" b="1"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a:solidFill>
                            <a:sysClr val="windowText" lastClr="000000"/>
                          </a:solidFill>
                          <a:latin typeface="Times New Roman"/>
                          <a:ea typeface="Times New Roman"/>
                          <a:cs typeface="Simplified Arabic"/>
                        </a:rPr>
                        <a:t>دائن</a:t>
                      </a:r>
                      <a:endParaRPr lang="en-US" sz="1800" b="1">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dirty="0">
                          <a:solidFill>
                            <a:sysClr val="windowText" lastClr="000000"/>
                          </a:solidFill>
                          <a:latin typeface="Times New Roman"/>
                          <a:ea typeface="Times New Roman"/>
                          <a:cs typeface="Simplified Arabic"/>
                        </a:rPr>
                        <a:t>بيــــــــــــــــــــــــــــــان</a:t>
                      </a:r>
                      <a:endParaRPr lang="en-US" sz="1800" b="1"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c>
                  <a:txBody>
                    <a:bodyPr/>
                    <a:lstStyle/>
                    <a:p>
                      <a:pPr algn="ctr" rtl="1">
                        <a:lnSpc>
                          <a:spcPct val="115000"/>
                        </a:lnSpc>
                        <a:spcAft>
                          <a:spcPts val="0"/>
                        </a:spcAft>
                      </a:pPr>
                      <a:r>
                        <a:rPr lang="ar-SA" sz="2000" b="1" dirty="0">
                          <a:solidFill>
                            <a:sysClr val="windowText" lastClr="000000"/>
                          </a:solidFill>
                          <a:latin typeface="Times New Roman"/>
                          <a:ea typeface="Times New Roman"/>
                          <a:cs typeface="Simplified Arabic"/>
                        </a:rPr>
                        <a:t>التاريخ</a:t>
                      </a:r>
                      <a:endParaRPr lang="en-US" sz="1800" b="1" dirty="0">
                        <a:solidFill>
                          <a:sysClr val="windowText" lastClr="000000"/>
                        </a:solidFill>
                        <a:latin typeface="Times New Roman"/>
                        <a:ea typeface="Times New Roman"/>
                        <a:cs typeface="Arial"/>
                      </a:endParaRPr>
                    </a:p>
                  </a:txBody>
                  <a:tcPr marL="68580" marR="68580" marT="0" marB="0" anchor="ctr">
                    <a:solidFill>
                      <a:schemeClr val="bg2">
                        <a:lumMod val="90000"/>
                      </a:schemeClr>
                    </a:solidFill>
                  </a:tcPr>
                </a:tc>
              </a:tr>
              <a:tr h="370840">
                <a:tc>
                  <a:txBody>
                    <a:bodyPr/>
                    <a:lstStyle/>
                    <a:p>
                      <a:pPr algn="ctr" rtl="1">
                        <a:lnSpc>
                          <a:spcPct val="115000"/>
                        </a:lnSpc>
                        <a:spcAft>
                          <a:spcPts val="0"/>
                        </a:spcAft>
                      </a:pPr>
                      <a:r>
                        <a:rPr lang="ar-SA" sz="1800" b="1" dirty="0">
                          <a:latin typeface="Times New Roman"/>
                          <a:ea typeface="Times New Roman"/>
                          <a:cs typeface="Simplified Arabic"/>
                        </a:rPr>
                        <a:t>×××</a:t>
                      </a:r>
                      <a:endParaRPr lang="en-US" sz="1600" b="1" dirty="0">
                        <a:latin typeface="Times New Roman"/>
                        <a:ea typeface="Times New Roman"/>
                        <a:cs typeface="Arial"/>
                      </a:endParaRPr>
                    </a:p>
                  </a:txBody>
                  <a:tcPr marL="68580" marR="68580" marT="0" marB="0" anchor="ctr"/>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1800" b="1">
                          <a:latin typeface="Times New Roman"/>
                          <a:ea typeface="Times New Roman"/>
                          <a:cs typeface="Simplified Arabic"/>
                        </a:rPr>
                        <a:t>من حـ/ الأصل الثابت</a:t>
                      </a:r>
                      <a:endParaRPr lang="en-US" sz="1600" b="1">
                        <a:latin typeface="Times New Roman"/>
                        <a:ea typeface="Times New Roman"/>
                        <a:cs typeface="Arial"/>
                      </a:endParaRPr>
                    </a:p>
                  </a:txBody>
                  <a:tcPr marL="68580" marR="68580" marT="0" marB="0"/>
                </a:tc>
                <a:tc>
                  <a:txBody>
                    <a:bodyPr/>
                    <a:lstStyle/>
                    <a:p>
                      <a:pPr rtl="1"/>
                      <a:endParaRPr lang="ar-EG"/>
                    </a:p>
                  </a:txBody>
                  <a:tcPr/>
                </a:tc>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endParaRPr lang="ar-SA" sz="1800" b="1" dirty="0">
                        <a:latin typeface="Times New Roman"/>
                        <a:ea typeface="Times New Roman"/>
                        <a:cs typeface="Simplified Arabic"/>
                      </a:endParaRPr>
                    </a:p>
                  </a:txBody>
                  <a:tcPr marL="68580" marR="68580" marT="0" marB="0" anchor="ctr"/>
                </a:tc>
                <a:tc>
                  <a:txBody>
                    <a:bodyPr/>
                    <a:lstStyle/>
                    <a:p>
                      <a:pPr algn="justLow" rtl="1">
                        <a:lnSpc>
                          <a:spcPct val="115000"/>
                        </a:lnSpc>
                        <a:spcAft>
                          <a:spcPts val="0"/>
                        </a:spcAft>
                      </a:pPr>
                      <a:r>
                        <a:rPr lang="ar-SA" sz="1800" b="1" dirty="0">
                          <a:latin typeface="Times New Roman"/>
                          <a:ea typeface="Times New Roman"/>
                          <a:cs typeface="Simplified Arabic"/>
                        </a:rPr>
                        <a:t>                 </a:t>
                      </a:r>
                      <a:r>
                        <a:rPr lang="ar-SA" sz="1800" b="1" dirty="0" smtClean="0">
                          <a:latin typeface="Times New Roman"/>
                          <a:ea typeface="Times New Roman"/>
                          <a:cs typeface="Simplified Arabic"/>
                        </a:rPr>
                        <a:t>إلى</a:t>
                      </a:r>
                      <a:r>
                        <a:rPr lang="ar-EG" sz="1800" b="1" baseline="0" dirty="0" smtClean="0">
                          <a:latin typeface="Times New Roman"/>
                          <a:ea typeface="Times New Roman"/>
                          <a:cs typeface="Simplified Arabic"/>
                        </a:rPr>
                        <a:t> مذكورين</a:t>
                      </a:r>
                      <a:endParaRPr lang="en-US" sz="1600" b="1" dirty="0">
                        <a:latin typeface="Times New Roman"/>
                        <a:ea typeface="Times New Roman"/>
                        <a:cs typeface="Arial"/>
                      </a:endParaRPr>
                    </a:p>
                  </a:txBody>
                  <a:tcPr marL="68580" marR="68580" marT="0" marB="0"/>
                </a:tc>
                <a:tc>
                  <a:txBody>
                    <a:bodyPr/>
                    <a:lstStyle/>
                    <a:p>
                      <a:pPr rtl="1"/>
                      <a:endParaRPr lang="ar-EG"/>
                    </a:p>
                  </a:txBody>
                  <a:tcPr/>
                </a:tc>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1800" b="1" dirty="0">
                          <a:latin typeface="Times New Roman"/>
                          <a:ea typeface="Times New Roman"/>
                          <a:cs typeface="Simplified Arabic"/>
                        </a:rPr>
                        <a:t>××</a:t>
                      </a:r>
                      <a:endParaRPr lang="en-US" sz="16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1800" b="1" dirty="0">
                          <a:latin typeface="Times New Roman"/>
                          <a:ea typeface="Times New Roman"/>
                          <a:cs typeface="Simplified Arabic"/>
                        </a:rPr>
                        <a:t>                   حـ/ الخزينة</a:t>
                      </a:r>
                      <a:endParaRPr lang="en-US" sz="1600" b="1" dirty="0">
                        <a:latin typeface="Times New Roman"/>
                        <a:ea typeface="Times New Roman"/>
                        <a:cs typeface="Arial"/>
                      </a:endParaRPr>
                    </a:p>
                  </a:txBody>
                  <a:tcPr marL="68580" marR="68580" marT="0" marB="0"/>
                </a:tc>
                <a:tc>
                  <a:txBody>
                    <a:bodyPr/>
                    <a:lstStyle/>
                    <a:p>
                      <a:pPr rtl="1"/>
                      <a:endParaRPr lang="ar-EG"/>
                    </a:p>
                  </a:txBody>
                  <a:tcPr/>
                </a:tc>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1800" b="1" dirty="0">
                          <a:latin typeface="Times New Roman"/>
                          <a:ea typeface="Times New Roman"/>
                          <a:cs typeface="Simplified Arabic"/>
                        </a:rPr>
                        <a:t>××</a:t>
                      </a:r>
                      <a:endParaRPr lang="en-US" sz="16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1800" b="1">
                          <a:latin typeface="Times New Roman"/>
                          <a:ea typeface="Times New Roman"/>
                          <a:cs typeface="Simplified Arabic"/>
                        </a:rPr>
                        <a:t>                   حـ/ البنك</a:t>
                      </a:r>
                      <a:endParaRPr lang="en-US" sz="1600" b="1">
                        <a:latin typeface="Times New Roman"/>
                        <a:ea typeface="Times New Roman"/>
                        <a:cs typeface="Arial"/>
                      </a:endParaRPr>
                    </a:p>
                  </a:txBody>
                  <a:tcPr marL="68580" marR="68580" marT="0" marB="0"/>
                </a:tc>
                <a:tc>
                  <a:txBody>
                    <a:bodyPr/>
                    <a:lstStyle/>
                    <a:p>
                      <a:pPr rtl="1"/>
                      <a:endParaRPr lang="ar-EG"/>
                    </a:p>
                  </a:txBody>
                  <a:tcPr/>
                </a:tc>
              </a:tr>
              <a:tr h="370840">
                <a:tc>
                  <a:txBody>
                    <a:bodyPr/>
                    <a:lstStyle/>
                    <a:p>
                      <a:pPr algn="ctr" rtl="1">
                        <a:lnSpc>
                          <a:spcPct val="115000"/>
                        </a:lnSpc>
                        <a:spcAft>
                          <a:spcPts val="0"/>
                        </a:spcAft>
                      </a:pPr>
                      <a:endParaRPr lang="ar-SA" sz="1800" b="1">
                        <a:latin typeface="Times New Roman"/>
                        <a:ea typeface="Times New Roman"/>
                        <a:cs typeface="Simplified Arabic"/>
                      </a:endParaRPr>
                    </a:p>
                  </a:txBody>
                  <a:tcPr marL="68580" marR="68580" marT="0" marB="0" anchor="ctr"/>
                </a:tc>
                <a:tc>
                  <a:txBody>
                    <a:bodyPr/>
                    <a:lstStyle/>
                    <a:p>
                      <a:pPr algn="ctr" rtl="1">
                        <a:lnSpc>
                          <a:spcPct val="115000"/>
                        </a:lnSpc>
                        <a:spcAft>
                          <a:spcPts val="0"/>
                        </a:spcAft>
                      </a:pPr>
                      <a:r>
                        <a:rPr lang="ar-SA" sz="1800" b="1" dirty="0">
                          <a:latin typeface="Times New Roman"/>
                          <a:ea typeface="Times New Roman"/>
                          <a:cs typeface="Simplified Arabic"/>
                        </a:rPr>
                        <a:t>××</a:t>
                      </a:r>
                      <a:endParaRPr lang="en-US" sz="1600" b="1" dirty="0">
                        <a:latin typeface="Times New Roman"/>
                        <a:ea typeface="Times New Roman"/>
                        <a:cs typeface="Arial"/>
                      </a:endParaRPr>
                    </a:p>
                  </a:txBody>
                  <a:tcPr marL="68580" marR="68580" marT="0" marB="0" anchor="ctr"/>
                </a:tc>
                <a:tc>
                  <a:txBody>
                    <a:bodyPr/>
                    <a:lstStyle/>
                    <a:p>
                      <a:pPr algn="justLow" rtl="1">
                        <a:lnSpc>
                          <a:spcPct val="115000"/>
                        </a:lnSpc>
                        <a:spcAft>
                          <a:spcPts val="0"/>
                        </a:spcAft>
                      </a:pPr>
                      <a:r>
                        <a:rPr lang="ar-SA" sz="1800" b="1" dirty="0">
                          <a:latin typeface="Times New Roman"/>
                          <a:ea typeface="Times New Roman"/>
                          <a:cs typeface="Simplified Arabic"/>
                        </a:rPr>
                        <a:t>                  حـ/ الدائنون</a:t>
                      </a:r>
                      <a:endParaRPr lang="en-US" sz="1600" b="1" dirty="0">
                        <a:latin typeface="Times New Roman"/>
                        <a:ea typeface="Times New Roman"/>
                        <a:cs typeface="Arial"/>
                      </a:endParaRPr>
                    </a:p>
                  </a:txBody>
                  <a:tcPr marL="68580" marR="68580" marT="0" marB="0"/>
                </a:tc>
                <a:tc>
                  <a:txBody>
                    <a:bodyPr/>
                    <a:lstStyle/>
                    <a:p>
                      <a:pPr rtl="1"/>
                      <a:endParaRPr lang="ar-EG"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642140125"/>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a:xfrm>
            <a:off x="304800" y="990600"/>
            <a:ext cx="8534400" cy="685800"/>
          </a:xfrm>
        </p:spPr>
        <p:txBody>
          <a:bodyPr/>
          <a:lstStyle/>
          <a:p>
            <a:pPr algn="r" rtl="1"/>
            <a:r>
              <a:rPr lang="ar-EG" sz="3600" b="1" dirty="0" smtClean="0"/>
              <a:t>1</a:t>
            </a:r>
            <a:r>
              <a:rPr lang="ar-SA" sz="3600" b="1" dirty="0" smtClean="0"/>
              <a:t>/</a:t>
            </a:r>
            <a:r>
              <a:rPr lang="ar-EG" sz="3600" b="1" dirty="0" smtClean="0"/>
              <a:t>4</a:t>
            </a:r>
            <a:r>
              <a:rPr lang="ar-SA" sz="3600" b="1" dirty="0" smtClean="0"/>
              <a:t> اقتناء الأصول الثابتة:</a:t>
            </a:r>
            <a:endParaRPr lang="ar-EG" sz="3600" dirty="0"/>
          </a:p>
        </p:txBody>
      </p:sp>
      <p:sp>
        <p:nvSpPr>
          <p:cNvPr id="5" name="Footer Placeholder 4"/>
          <p:cNvSpPr>
            <a:spLocks noGrp="1"/>
          </p:cNvSpPr>
          <p:nvPr>
            <p:ph type="ftr" sz="quarter" idx="10"/>
          </p:nvPr>
        </p:nvSpPr>
        <p:spPr/>
        <p:txBody>
          <a:bodyPr/>
          <a:lstStyle/>
          <a:p>
            <a:r>
              <a:rPr lang="en-US" smtClean="0"/>
              <a:t>Copyright ©2014 Pearson Education</a:t>
            </a:r>
            <a:endParaRPr lang="en-US"/>
          </a:p>
        </p:txBody>
      </p:sp>
      <p:sp>
        <p:nvSpPr>
          <p:cNvPr id="7" name="Slide Number Placeholder 6"/>
          <p:cNvSpPr>
            <a:spLocks noGrp="1"/>
          </p:cNvSpPr>
          <p:nvPr>
            <p:ph type="sldNum" sz="quarter" idx="11"/>
          </p:nvPr>
        </p:nvSpPr>
        <p:spPr/>
        <p:txBody>
          <a:bodyPr/>
          <a:lstStyle/>
          <a:p>
            <a:fld id="{6C222347-96BA-47C5-8C7A-1CC6D7B4DE73}"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8884</TotalTime>
  <Words>998</Words>
  <Application>Microsoft Office PowerPoint</Application>
  <PresentationFormat>On-screen Show (4:3)</PresentationFormat>
  <Paragraphs>242</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Urban</vt:lpstr>
      <vt:lpstr>2_Urban</vt:lpstr>
      <vt:lpstr>PowerPoint Presentation</vt:lpstr>
      <vt:lpstr>PowerPoint Presentation</vt:lpstr>
      <vt:lpstr>PowerPoint Presentation</vt:lpstr>
      <vt:lpstr>PowerPoint Presentation</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lpstr>1/4 اقتناء الأصول الثابتة:</vt:lpstr>
    </vt:vector>
  </TitlesOfParts>
  <Company>PEARSON Copyright 2008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Dr_Mohamed Hassan</cp:lastModifiedBy>
  <cp:revision>303</cp:revision>
  <dcterms:created xsi:type="dcterms:W3CDTF">2007-05-01T20:21:06Z</dcterms:created>
  <dcterms:modified xsi:type="dcterms:W3CDTF">2019-10-12T09:03:38Z</dcterms:modified>
</cp:coreProperties>
</file>